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1"/>
  </p:notesMasterIdLst>
  <p:sldIdLst>
    <p:sldId id="272" r:id="rId2"/>
    <p:sldId id="273" r:id="rId3"/>
    <p:sldId id="274" r:id="rId4"/>
    <p:sldId id="275" r:id="rId5"/>
    <p:sldId id="276" r:id="rId6"/>
    <p:sldId id="278" r:id="rId7"/>
    <p:sldId id="279" r:id="rId8"/>
    <p:sldId id="277" r:id="rId9"/>
    <p:sldId id="264" r:id="rId10"/>
    <p:sldId id="284" r:id="rId11"/>
    <p:sldId id="293" r:id="rId12"/>
    <p:sldId id="265" r:id="rId13"/>
    <p:sldId id="285" r:id="rId14"/>
    <p:sldId id="286" r:id="rId15"/>
    <p:sldId id="287" r:id="rId16"/>
    <p:sldId id="288" r:id="rId17"/>
    <p:sldId id="290" r:id="rId18"/>
    <p:sldId id="291" r:id="rId19"/>
    <p:sldId id="292" r:id="rId20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91381-B3D8-495D-9614-976AE523E5C0}" type="datetimeFigureOut">
              <a:rPr lang="fi-FI" smtClean="0"/>
              <a:t>23.11.2016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A78AE-AD9D-40CB-9AE9-862CEE2610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104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3208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3831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315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4868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3035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4591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3062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4434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12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091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47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716DC6C4-0239-47A7-8F01-0FCDF8C11DB1}" type="slidenum">
              <a:rPr lang="en-US" altLang="fi-FI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altLang="fi-FI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42467" y="684928"/>
            <a:ext cx="4573068" cy="343045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245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332" y="4343691"/>
            <a:ext cx="5026530" cy="411101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303" tIns="46653" rIns="93303" bIns="46653" anchor="ctr"/>
          <a:lstStyle/>
          <a:p>
            <a:endParaRPr lang="en-US" altLang="fi-F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960FF4DD-A1DF-49C3-A76D-FD7A701DD53B}" type="slidenum">
              <a:rPr lang="en-US" altLang="fi-FI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altLang="fi-FI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3885666" y="8687382"/>
            <a:ext cx="2972334" cy="45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33" tIns="47754" rIns="91833" bIns="47754" anchor="b"/>
          <a:lstStyle>
            <a:lvl1pPr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58825" indent="-292100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6681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33538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10026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574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30146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718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9290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/>
            <a:fld id="{2F88AAA7-4EDC-4521-B6D2-D13FC38465D2}" type="slidenum">
              <a:rPr lang="en-US" altLang="fi-FI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3</a:t>
            </a:fld>
            <a:endParaRPr lang="en-US" altLang="fi-FI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0" y="8687382"/>
            <a:ext cx="2972335" cy="45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33" tIns="47754" rIns="91833" bIns="47754" anchor="b"/>
          <a:lstStyle>
            <a:lvl1pPr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58825" indent="-292100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6681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33538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10026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574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30146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718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9290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en-US" altLang="fi-FI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0" y="1"/>
            <a:ext cx="2972335" cy="45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33" tIns="47754" rIns="91833" bIns="47754"/>
          <a:lstStyle>
            <a:lvl1pPr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58825" indent="-292100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6681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33538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10026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574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30146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718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9290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en-US" altLang="fi-FI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885666" y="1"/>
            <a:ext cx="2972334" cy="45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33" tIns="47754" rIns="91833" bIns="47754"/>
          <a:lstStyle>
            <a:lvl1pPr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58825" indent="-292100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6681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33538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10026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574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30146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718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9290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/>
            <a:endParaRPr lang="en-US" altLang="fi-FI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1142467" y="695107"/>
            <a:ext cx="4573068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25608" name="Rectangle 6"/>
          <p:cNvSpPr txBox="1">
            <a:spLocks noGrp="1" noChangeArrowheads="1"/>
          </p:cNvSpPr>
          <p:nvPr>
            <p:ph type="body"/>
          </p:nvPr>
        </p:nvSpPr>
        <p:spPr>
          <a:xfrm>
            <a:off x="913332" y="4343691"/>
            <a:ext cx="5026530" cy="42040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303" tIns="46653" rIns="93303" bIns="46653" anchor="ctr"/>
          <a:lstStyle/>
          <a:p>
            <a:endParaRPr lang="en-US" altLang="fi-F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defTabSz="458788" eaLnBrk="0" hangingPunct="0"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6600" algn="l"/>
                <a:tab pos="1477963" algn="l"/>
                <a:tab pos="2214563" algn="l"/>
                <a:tab pos="2955925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7F59AAAE-3B40-454C-9257-B6A8F45E9505}" type="slidenum">
              <a:rPr lang="en-US" altLang="fi-FI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altLang="fi-FI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3885666" y="8687382"/>
            <a:ext cx="2972334" cy="45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33" tIns="47754" rIns="91833" bIns="47754" anchor="b"/>
          <a:lstStyle>
            <a:lvl1pPr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58825" indent="-292100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6681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33538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10026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574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30146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718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9290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/>
            <a:fld id="{A132DB9A-3C63-4782-89CD-A8CE3820590B}" type="slidenum">
              <a:rPr lang="en-US" altLang="fi-FI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4</a:t>
            </a:fld>
            <a:endParaRPr lang="en-US" altLang="fi-FI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0" y="8687382"/>
            <a:ext cx="2972335" cy="45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33" tIns="47754" rIns="91833" bIns="47754" anchor="b"/>
          <a:lstStyle>
            <a:lvl1pPr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58825" indent="-292100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6681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33538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10026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574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30146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718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9290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en-US" altLang="fi-FI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0" y="1"/>
            <a:ext cx="2972335" cy="45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33" tIns="47754" rIns="91833" bIns="47754"/>
          <a:lstStyle>
            <a:lvl1pPr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58825" indent="-292100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6681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33538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10026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574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30146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718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9290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en-US" altLang="fi-FI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885666" y="1"/>
            <a:ext cx="2972334" cy="45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33" tIns="47754" rIns="91833" bIns="47754"/>
          <a:lstStyle>
            <a:lvl1pPr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58825" indent="-292100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6681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33538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100263" indent="-233363" defTabSz="458788" eaLnBrk="0" hangingPunct="0"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574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30146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718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929063" indent="-233363" defTabSz="4587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87588" algn="l"/>
                <a:tab pos="2747963" algn="l"/>
                <a:tab pos="3205163" algn="l"/>
                <a:tab pos="3667125" algn="l"/>
                <a:tab pos="4122738" algn="l"/>
                <a:tab pos="4584700" algn="l"/>
                <a:tab pos="5040313" algn="l"/>
                <a:tab pos="5502275" algn="l"/>
                <a:tab pos="5954713" algn="l"/>
                <a:tab pos="6416675" algn="l"/>
                <a:tab pos="6872288" algn="l"/>
                <a:tab pos="7334250" algn="l"/>
                <a:tab pos="7789863" algn="l"/>
                <a:tab pos="8251825" algn="l"/>
                <a:tab pos="8709025" algn="l"/>
                <a:tab pos="9170988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/>
            <a:endParaRPr lang="en-US" altLang="fi-FI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1603" y="0"/>
            <a:ext cx="1602" cy="145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26632" name="Rectangle 7"/>
          <p:cNvSpPr>
            <a:spLocks noGrp="1" noChangeArrowheads="1"/>
          </p:cNvSpPr>
          <p:nvPr>
            <p:ph type="body"/>
          </p:nvPr>
        </p:nvSpPr>
        <p:spPr>
          <a:xfrm>
            <a:off x="913332" y="4343691"/>
            <a:ext cx="5026530" cy="4204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fi-F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8939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4994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3649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012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78AE-AD9D-40CB-9AE9-862CEE26102B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2541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lma_oranss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B0E0A302-E76C-4E9D-8D31-288FEDE579F1}" type="datetime1">
              <a:rPr lang="fi-FI">
                <a:solidFill>
                  <a:srgbClr val="000000"/>
                </a:solidFill>
              </a:rPr>
              <a:pPr/>
              <a:t>23.11.2016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B47D5-9924-43CE-937C-3B6EEDF76F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Kuva 10" descr="kaksikielinensja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6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C361A-EA2B-4A1A-9044-AE5096E09820}" type="datetime1">
              <a:rPr lang="fi-FI">
                <a:solidFill>
                  <a:srgbClr val="000000"/>
                </a:solidFill>
              </a:rPr>
              <a:pPr/>
              <a:t>23.11.2016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F0B8-DA64-4C69-A87E-8C15A3ED0F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DA966-1E3F-441B-9199-0238BC615874}" type="datetime1">
              <a:rPr lang="fi-FI">
                <a:solidFill>
                  <a:srgbClr val="000000"/>
                </a:solidFill>
              </a:rPr>
              <a:pPr/>
              <a:t>23.11.2016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46C-4A82-4F5C-8C31-4637B2601A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641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9553E-21D4-4251-877A-FCC56017CC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74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484313"/>
            <a:ext cx="7929563" cy="650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8223250" cy="2182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0175"/>
            <a:ext cx="8223250" cy="218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7812088" y="1009650"/>
            <a:ext cx="1325562" cy="2555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| </a:t>
            </a:r>
            <a:fld id="{95354B84-C733-415C-BAAD-C4CFEB11AA54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83301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F8E65-3B99-45D4-8CF5-C5337EE58604}" type="datetime1">
              <a:rPr lang="fi-FI">
                <a:solidFill>
                  <a:srgbClr val="000000"/>
                </a:solidFill>
              </a:rPr>
              <a:pPr/>
              <a:t>23.11.2016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B0CD8-22CB-4EB1-9BD2-3678B1BC30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DB4A-5CB6-49C6-B77F-F0CC692756F7}" type="datetime1">
              <a:rPr lang="fi-FI">
                <a:solidFill>
                  <a:srgbClr val="000000"/>
                </a:solidFill>
              </a:rPr>
              <a:pPr/>
              <a:t>23.11.2016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D52C-4A2A-46DF-BD3B-8848596CF5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5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5917B-86D0-4131-AC16-9E50F30EE710}" type="datetime1">
              <a:rPr lang="fi-FI">
                <a:solidFill>
                  <a:srgbClr val="000000"/>
                </a:solidFill>
              </a:rPr>
              <a:pPr/>
              <a:t>23.11.2016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ECBC-5D25-41DB-B863-0DD70FB2FB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86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3568" y="1535112"/>
            <a:ext cx="3813820" cy="1101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83568" y="2708919"/>
            <a:ext cx="3813820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101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05BA8F-96ED-41A3-ABCD-115F986C16B9}" type="datetime1">
              <a:rPr lang="fi-FI">
                <a:solidFill>
                  <a:srgbClr val="000000"/>
                </a:solidFill>
              </a:rPr>
              <a:pPr/>
              <a:t>23.11.2016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F321D-EC7E-4399-94E1-37EB1B3911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0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2B191-ECCE-4601-BB70-FB194FFCC099}" type="datetime1">
              <a:rPr lang="fi-FI">
                <a:solidFill>
                  <a:srgbClr val="000000"/>
                </a:solidFill>
              </a:rPr>
              <a:pPr/>
              <a:t>23.11.2016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87B7-899E-480D-AA60-BE15E3FD63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05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1357D-99E2-4930-AFE8-E140F1ACFD42}" type="datetime1">
              <a:rPr lang="fi-FI">
                <a:solidFill>
                  <a:srgbClr val="000000"/>
                </a:solidFill>
              </a:rPr>
              <a:pPr/>
              <a:t>23.11.2016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9158A-F357-46E3-A262-D69F7FD827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10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3050"/>
            <a:ext cx="278194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3568" y="1484784"/>
            <a:ext cx="2781945" cy="4641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1746B-D0D4-4028-9BBA-4807AEA5B0EC}" type="datetime1">
              <a:rPr lang="fi-FI">
                <a:solidFill>
                  <a:srgbClr val="000000"/>
                </a:solidFill>
              </a:rPr>
              <a:pPr/>
              <a:t>23.11.2016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5C06-90F0-48B5-A8DB-806E392B62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72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1D6FF-DDB3-495F-B4BC-04467ED88508}" type="datetime1">
              <a:rPr lang="fi-FI">
                <a:solidFill>
                  <a:srgbClr val="000000"/>
                </a:solidFill>
              </a:rPr>
              <a:pPr/>
              <a:t>23.11.2016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D22-7E22-48B8-8FA7-E88AD754E9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1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Pystypalkki_oranssi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68E111C9-C060-4F8F-A3B0-71175B883B24}" type="datetime1">
              <a:rPr lang="fi-FI">
                <a:solidFill>
                  <a:srgbClr val="000000"/>
                </a:solidFill>
              </a:rPr>
              <a:pPr/>
              <a:t>23.11.2016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FD273A-8285-4A9F-B12F-0FBCAE29B2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 smtClean="0"/>
          </a:p>
        </p:txBody>
      </p:sp>
      <p:pic>
        <p:nvPicPr>
          <p:cNvPr id="13" name="Kuva 12" descr="kaksikielinensja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767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Right not to Have </a:t>
            </a:r>
            <a:r>
              <a:rPr lang="en-US" dirty="0" smtClean="0"/>
              <a:t>Rights: Posted Worker Acquiescence and Labour Rights Enforcement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80000"/>
              </a:lnSpc>
              <a:buClrTx/>
              <a:buSzTx/>
              <a:buNone/>
            </a:pPr>
            <a:r>
              <a:rPr lang="fi-FI" sz="1600" kern="1200" dirty="0">
                <a:solidFill>
                  <a:srgbClr val="898989"/>
                </a:solidFill>
                <a:latin typeface="Calibri"/>
              </a:rPr>
              <a:t>Nathan </a:t>
            </a:r>
            <a:r>
              <a:rPr lang="fi-FI" sz="1600" kern="1200" dirty="0" err="1">
                <a:solidFill>
                  <a:srgbClr val="898989"/>
                </a:solidFill>
                <a:latin typeface="Calibri"/>
              </a:rPr>
              <a:t>Lillie</a:t>
            </a:r>
            <a:endParaRPr lang="fi-FI" sz="1600" kern="1200" dirty="0">
              <a:solidFill>
                <a:srgbClr val="898989"/>
              </a:solidFill>
              <a:latin typeface="Calibri"/>
            </a:endParaRPr>
          </a:p>
          <a:p>
            <a:pPr marL="0" lvl="0" indent="0" algn="ctr">
              <a:lnSpc>
                <a:spcPct val="80000"/>
              </a:lnSpc>
              <a:buClrTx/>
              <a:buSzTx/>
              <a:buNone/>
            </a:pPr>
            <a:r>
              <a:rPr lang="fi-FI" sz="1600" kern="1200" dirty="0">
                <a:solidFill>
                  <a:srgbClr val="898989"/>
                </a:solidFill>
                <a:latin typeface="Calibri"/>
              </a:rPr>
              <a:t>23 </a:t>
            </a:r>
            <a:r>
              <a:rPr lang="fi-FI" sz="1600" kern="1200" dirty="0" err="1">
                <a:solidFill>
                  <a:srgbClr val="898989"/>
                </a:solidFill>
                <a:latin typeface="Calibri"/>
              </a:rPr>
              <a:t>Oct</a:t>
            </a:r>
            <a:r>
              <a:rPr lang="fi-FI" sz="1600" kern="1200" dirty="0">
                <a:solidFill>
                  <a:srgbClr val="898989"/>
                </a:solidFill>
                <a:latin typeface="Calibri"/>
              </a:rPr>
              <a:t> 2014</a:t>
            </a:r>
          </a:p>
          <a:p>
            <a:pPr marL="0" lvl="0" indent="0" algn="ctr">
              <a:lnSpc>
                <a:spcPct val="80000"/>
              </a:lnSpc>
              <a:buClrTx/>
              <a:buSzTx/>
              <a:buNone/>
            </a:pPr>
            <a:r>
              <a:rPr lang="fi-FI" sz="1600" kern="1200" dirty="0">
                <a:solidFill>
                  <a:srgbClr val="898989"/>
                </a:solidFill>
                <a:latin typeface="Calibri"/>
              </a:rPr>
              <a:t> </a:t>
            </a:r>
            <a:r>
              <a:rPr lang="en-US" sz="1600" kern="1200" dirty="0">
                <a:solidFill>
                  <a:prstClr val="black"/>
                </a:solidFill>
                <a:latin typeface="Calibri"/>
              </a:rPr>
              <a:t>This research was funded by the European Research Council's Starting Grant #263782, "Transnational Work and the Evolution of Sovereignty", and Academy of Finland's Project Grant #</a:t>
            </a:r>
            <a:r>
              <a:rPr lang="en-US" sz="1600" kern="1200" dirty="0" smtClean="0">
                <a:solidFill>
                  <a:prstClr val="black"/>
                </a:solidFill>
                <a:latin typeface="Calibri"/>
              </a:rPr>
              <a:t>265572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2824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theoretical </a:t>
            </a:r>
            <a:r>
              <a:rPr lang="en-US" dirty="0"/>
              <a:t>right to freely engage in contracts </a:t>
            </a:r>
            <a:r>
              <a:rPr lang="en-US" dirty="0" smtClean="0"/>
              <a:t>of employment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cannot usually enforce these </a:t>
            </a:r>
            <a:r>
              <a:rPr lang="en-US" dirty="0" smtClean="0"/>
              <a:t>contracts; post-hoc revision by employers, or exploitation of </a:t>
            </a:r>
            <a:r>
              <a:rPr lang="en-US" dirty="0" err="1" smtClean="0"/>
              <a:t>unclarities</a:t>
            </a:r>
            <a:endParaRPr lang="en-US" dirty="0" smtClean="0"/>
          </a:p>
          <a:p>
            <a:r>
              <a:rPr lang="en-US" dirty="0" smtClean="0"/>
              <a:t>epidemic </a:t>
            </a:r>
            <a:r>
              <a:rPr lang="en-US" dirty="0"/>
              <a:t>of </a:t>
            </a:r>
            <a:r>
              <a:rPr lang="en-US" dirty="0" smtClean="0"/>
              <a:t>wage theft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43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Enforcement of CBAs and labour laws made difficult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every time you have to figure out exactly what is the law that applies to this person. You know, does he have a Dutch contract? Does he have a Polish contract or a Romanian contract? Is he even under EU law? And that makes it almost impossible for us to really organize these people.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41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b="1" smtClean="0"/>
              <a:t>Settled in mobility and insecurity</a:t>
            </a:r>
            <a:br>
              <a:rPr lang="en-GB" sz="3200" b="1" smtClean="0"/>
            </a:br>
            <a:r>
              <a:rPr lang="en-GB" sz="3200" b="1" smtClean="0"/>
              <a:t>migrant labour market and trade union experiences in an enlarged EU (Berntsen, PhD thesis 2015)</a:t>
            </a:r>
            <a:endParaRPr lang="en-US" sz="32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en-GB" dirty="0" smtClean="0"/>
              <a:t>“the common pragmatic response of [posted] workers to substandard employment is to either accept these conditions or to move on to a better job opportunity, they avoid challenging the way cross-border employment is organized and instead contribute to the continuation of current labour relations.”  </a:t>
            </a:r>
          </a:p>
          <a:p>
            <a:pPr marL="0" indent="0">
              <a:buFont typeface="Arial" charset="0"/>
              <a:buNone/>
            </a:pPr>
            <a:r>
              <a:rPr lang="en-GB" dirty="0" smtClean="0"/>
              <a:t>(Berntsen 2015, based on interviews with posted construction workers in Netherlands) </a:t>
            </a:r>
            <a:endParaRPr lang="fi-FI" dirty="0" smtClean="0"/>
          </a:p>
          <a:p>
            <a:pPr marL="0" indent="0"/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Laval</a:t>
            </a:r>
            <a:r>
              <a:rPr lang="fi-FI" dirty="0" smtClean="0"/>
              <a:t> Quartet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C-341/05 </a:t>
            </a:r>
            <a:r>
              <a:rPr lang="it-IT" i="1" dirty="0"/>
              <a:t>Laval un </a:t>
            </a:r>
            <a:r>
              <a:rPr lang="it-IT" i="1" dirty="0" err="1"/>
              <a:t>Partneri</a:t>
            </a:r>
            <a:r>
              <a:rPr lang="it-IT" i="1" dirty="0"/>
              <a:t> </a:t>
            </a:r>
            <a:r>
              <a:rPr lang="it-IT" dirty="0"/>
              <a:t>[2007] ECR I-11767</a:t>
            </a:r>
          </a:p>
          <a:p>
            <a:r>
              <a:rPr lang="fi-FI" dirty="0" smtClean="0"/>
              <a:t>C-346/06 </a:t>
            </a:r>
            <a:r>
              <a:rPr lang="fi-FI" i="1" dirty="0" err="1"/>
              <a:t>Rüffert</a:t>
            </a:r>
            <a:r>
              <a:rPr lang="fi-FI" i="1" dirty="0"/>
              <a:t> </a:t>
            </a:r>
            <a:r>
              <a:rPr lang="fi-FI" dirty="0"/>
              <a:t>[2008] ECR I-1989</a:t>
            </a:r>
          </a:p>
          <a:p>
            <a:r>
              <a:rPr lang="fi-FI" dirty="0" smtClean="0"/>
              <a:t>C-319/06 </a:t>
            </a:r>
            <a:r>
              <a:rPr lang="fi-FI" i="1" dirty="0" err="1"/>
              <a:t>Commission</a:t>
            </a:r>
            <a:r>
              <a:rPr lang="fi-FI" i="1" dirty="0"/>
              <a:t> </a:t>
            </a:r>
            <a:r>
              <a:rPr lang="fi-FI" i="1" dirty="0" err="1"/>
              <a:t>vs</a:t>
            </a:r>
            <a:r>
              <a:rPr lang="fi-FI" i="1" dirty="0"/>
              <a:t> Luxembourg </a:t>
            </a:r>
            <a:r>
              <a:rPr lang="fi-FI" dirty="0"/>
              <a:t>[2008] ECR I-4323</a:t>
            </a:r>
          </a:p>
          <a:p>
            <a:r>
              <a:rPr lang="en-US" dirty="0" smtClean="0"/>
              <a:t>C-438/05 </a:t>
            </a:r>
            <a:r>
              <a:rPr lang="en-US" i="1" dirty="0"/>
              <a:t>The International Transport Workers’ Federation and The Finnish Seamen’s Union </a:t>
            </a:r>
            <a:r>
              <a:rPr lang="en-US" dirty="0"/>
              <a:t>[2007] ECR </a:t>
            </a:r>
            <a:r>
              <a:rPr lang="en-US" dirty="0" smtClean="0"/>
              <a:t>I-</a:t>
            </a:r>
            <a:r>
              <a:rPr lang="fi-FI" dirty="0" smtClean="0"/>
              <a:t>10779</a:t>
            </a:r>
          </a:p>
          <a:p>
            <a:r>
              <a:rPr lang="fi-FI" dirty="0" smtClean="0"/>
              <a:t>C-396/13 </a:t>
            </a:r>
            <a:r>
              <a:rPr lang="fi-FI" i="1" dirty="0" smtClean="0"/>
              <a:t>Sähköalojen </a:t>
            </a:r>
            <a:r>
              <a:rPr lang="fi-FI" i="1" dirty="0"/>
              <a:t>ammattiliitto </a:t>
            </a:r>
            <a:r>
              <a:rPr lang="fi-FI" i="1" dirty="0" smtClean="0"/>
              <a:t>ry </a:t>
            </a:r>
            <a:r>
              <a:rPr lang="fi-FI" dirty="0" smtClean="0"/>
              <a:t>[2015</a:t>
            </a:r>
            <a:r>
              <a:rPr lang="fi-FI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6732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C-396/13 </a:t>
            </a:r>
            <a:r>
              <a:rPr lang="fi-FI" i="1" dirty="0"/>
              <a:t>Sähköalojen ammattiliitto ry v. </a:t>
            </a:r>
            <a:r>
              <a:rPr lang="fi-FI" i="1" dirty="0" err="1"/>
              <a:t>Elektrobudowa</a:t>
            </a:r>
            <a:r>
              <a:rPr lang="fi-FI" i="1" dirty="0"/>
              <a:t> </a:t>
            </a:r>
            <a:r>
              <a:rPr lang="fi-FI" i="1" dirty="0" err="1"/>
              <a:t>Spółka</a:t>
            </a:r>
            <a:r>
              <a:rPr lang="fi-FI" i="1" dirty="0"/>
              <a:t> </a:t>
            </a:r>
            <a:r>
              <a:rPr lang="fi-FI" i="1" dirty="0" err="1"/>
              <a:t>Akcyjna</a:t>
            </a:r>
            <a:r>
              <a:rPr lang="fi-FI" i="1" dirty="0"/>
              <a:t> </a:t>
            </a:r>
            <a:r>
              <a:rPr lang="fi-FI" dirty="0" smtClean="0"/>
              <a:t>[2015]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CJEU </a:t>
            </a:r>
            <a:r>
              <a:rPr lang="fi-FI" dirty="0" err="1" smtClean="0"/>
              <a:t>reference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Satakunta labour </a:t>
            </a:r>
            <a:r>
              <a:rPr lang="fi-FI" dirty="0" err="1" smtClean="0"/>
              <a:t>court</a:t>
            </a:r>
            <a:endParaRPr lang="fi-FI" dirty="0" smtClean="0"/>
          </a:p>
          <a:p>
            <a:r>
              <a:rPr lang="fi-FI" dirty="0" err="1" smtClean="0"/>
              <a:t>Questions</a:t>
            </a:r>
            <a:r>
              <a:rPr lang="fi-FI" dirty="0" smtClean="0"/>
              <a:t>: </a:t>
            </a:r>
          </a:p>
          <a:p>
            <a:pPr lvl="1"/>
            <a:r>
              <a:rPr lang="fi-FI" dirty="0" err="1" smtClean="0"/>
              <a:t>Right</a:t>
            </a:r>
            <a:r>
              <a:rPr lang="fi-FI" dirty="0" smtClean="0"/>
              <a:t> of </a:t>
            </a:r>
            <a:r>
              <a:rPr lang="fi-FI" dirty="0" err="1" smtClean="0"/>
              <a:t>union</a:t>
            </a:r>
            <a:r>
              <a:rPr lang="fi-FI" dirty="0" smtClean="0"/>
              <a:t> to </a:t>
            </a:r>
            <a:r>
              <a:rPr lang="fi-FI" dirty="0" err="1" smtClean="0"/>
              <a:t>represent</a:t>
            </a:r>
            <a:r>
              <a:rPr lang="fi-FI" dirty="0" smtClean="0"/>
              <a:t> </a:t>
            </a:r>
            <a:r>
              <a:rPr lang="fi-FI" dirty="0" err="1" smtClean="0"/>
              <a:t>Polish</a:t>
            </a:r>
            <a:r>
              <a:rPr lang="fi-FI" dirty="0" smtClean="0"/>
              <a:t> </a:t>
            </a:r>
            <a:r>
              <a:rPr lang="fi-FI" dirty="0" err="1" smtClean="0"/>
              <a:t>workers</a:t>
            </a:r>
            <a:r>
              <a:rPr lang="fi-FI" dirty="0" smtClean="0"/>
              <a:t> in </a:t>
            </a:r>
            <a:r>
              <a:rPr lang="fi-FI" dirty="0" err="1" smtClean="0"/>
              <a:t>court</a:t>
            </a:r>
            <a:r>
              <a:rPr lang="fi-FI" dirty="0" smtClean="0"/>
              <a:t>? </a:t>
            </a:r>
          </a:p>
          <a:p>
            <a:pPr lvl="1"/>
            <a:r>
              <a:rPr lang="fi-FI" dirty="0" err="1" smtClean="0"/>
              <a:t>application</a:t>
            </a:r>
            <a:r>
              <a:rPr lang="fi-FI" dirty="0" smtClean="0"/>
              <a:t> of CBA </a:t>
            </a:r>
            <a:r>
              <a:rPr lang="fi-FI" dirty="0" err="1" smtClean="0"/>
              <a:t>pay</a:t>
            </a:r>
            <a:r>
              <a:rPr lang="fi-FI" dirty="0" smtClean="0"/>
              <a:t> </a:t>
            </a:r>
            <a:r>
              <a:rPr lang="fi-FI" dirty="0" err="1" smtClean="0"/>
              <a:t>scales</a:t>
            </a:r>
            <a:r>
              <a:rPr lang="fi-FI" dirty="0" smtClean="0"/>
              <a:t> and </a:t>
            </a:r>
            <a:r>
              <a:rPr lang="fi-FI" dirty="0" err="1" smtClean="0"/>
              <a:t>application</a:t>
            </a:r>
            <a:r>
              <a:rPr lang="fi-FI" dirty="0" smtClean="0"/>
              <a:t> of </a:t>
            </a:r>
            <a:r>
              <a:rPr lang="fi-FI" dirty="0" err="1" smtClean="0"/>
              <a:t>supplementary</a:t>
            </a:r>
            <a:r>
              <a:rPr lang="fi-FI" dirty="0" smtClean="0"/>
              <a:t> </a:t>
            </a:r>
            <a:r>
              <a:rPr lang="fi-FI" dirty="0" err="1" smtClean="0"/>
              <a:t>payments</a:t>
            </a:r>
            <a:r>
              <a:rPr lang="fi-FI" dirty="0" smtClean="0"/>
              <a:t> and </a:t>
            </a:r>
            <a:r>
              <a:rPr lang="fi-FI" dirty="0" err="1" smtClean="0"/>
              <a:t>allowances</a:t>
            </a:r>
            <a:r>
              <a:rPr lang="fi-FI" dirty="0" smtClean="0"/>
              <a:t> to the </a:t>
            </a:r>
            <a:r>
              <a:rPr lang="fi-FI" dirty="0" err="1" smtClean="0"/>
              <a:t>minimum</a:t>
            </a:r>
            <a:r>
              <a:rPr lang="fi-FI" dirty="0" smtClean="0"/>
              <a:t> </a:t>
            </a:r>
            <a:r>
              <a:rPr lang="fi-FI" dirty="0" err="1" smtClean="0"/>
              <a:t>wage</a:t>
            </a:r>
            <a:r>
              <a:rPr lang="fi-FI" dirty="0" smtClean="0"/>
              <a:t>?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692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How are posted workers represented/protected  in Europe?</a:t>
            </a:r>
            <a:r>
              <a:rPr lang="fi-FI" sz="2800" dirty="0">
                <a:solidFill>
                  <a:srgbClr val="000000"/>
                </a:solidFill>
                <a:ea typeface="+mn-ea"/>
              </a:rPr>
              <a:t/>
            </a:r>
            <a:br>
              <a:rPr lang="fi-FI" sz="2800" dirty="0">
                <a:solidFill>
                  <a:srgbClr val="000000"/>
                </a:solidFill>
                <a:ea typeface="+mn-ea"/>
              </a:rPr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000" dirty="0" smtClean="0"/>
              <a:t>Via </a:t>
            </a:r>
            <a:r>
              <a:rPr lang="en-US" sz="2000" dirty="0"/>
              <a:t>membership in home country unions - never actually happens</a:t>
            </a:r>
            <a:endParaRPr lang="fi-FI" sz="2000" dirty="0"/>
          </a:p>
          <a:p>
            <a:pPr lvl="0"/>
            <a:r>
              <a:rPr lang="en-US" sz="2000" dirty="0"/>
              <a:t>Via membership in host country unions </a:t>
            </a:r>
            <a:endParaRPr lang="en-US" sz="2000" dirty="0" smtClean="0"/>
          </a:p>
          <a:p>
            <a:pPr lvl="1"/>
            <a:r>
              <a:rPr lang="en-US" sz="1600" dirty="0" smtClean="0"/>
              <a:t>Not usually members</a:t>
            </a:r>
            <a:r>
              <a:rPr lang="en-US" sz="1600" dirty="0"/>
              <a:t>, and if so it is only for short term, usually instrumental when seeking legal aid</a:t>
            </a:r>
            <a:endParaRPr lang="fi-FI" sz="1600" dirty="0"/>
          </a:p>
          <a:p>
            <a:pPr lvl="0"/>
            <a:r>
              <a:rPr lang="en-US" sz="2000" dirty="0"/>
              <a:t>Organizing </a:t>
            </a:r>
          </a:p>
          <a:p>
            <a:pPr lvl="1"/>
            <a:r>
              <a:rPr lang="en-US" sz="1600" dirty="0" smtClean="0"/>
              <a:t>active </a:t>
            </a:r>
            <a:r>
              <a:rPr lang="en-US" sz="1600" dirty="0"/>
              <a:t>strategies to go to worksites and convince workers to join</a:t>
            </a:r>
            <a:endParaRPr lang="fi-FI" sz="1600" dirty="0"/>
          </a:p>
          <a:p>
            <a:pPr lvl="0"/>
            <a:r>
              <a:rPr lang="en-US" sz="2000" dirty="0"/>
              <a:t>Mobilizing </a:t>
            </a:r>
          </a:p>
          <a:p>
            <a:pPr lvl="1"/>
            <a:r>
              <a:rPr lang="en-US" sz="1600" dirty="0" smtClean="0"/>
              <a:t>involvement </a:t>
            </a:r>
            <a:r>
              <a:rPr lang="en-US" sz="1600" dirty="0"/>
              <a:t>via participation in some union </a:t>
            </a:r>
            <a:r>
              <a:rPr lang="en-US" sz="1600" dirty="0" smtClean="0"/>
              <a:t>action (strike)</a:t>
            </a:r>
          </a:p>
          <a:p>
            <a:pPr lvl="1"/>
            <a:r>
              <a:rPr lang="en-US" sz="1600" dirty="0" smtClean="0"/>
              <a:t>Alternatively, solidaristic secondary action by host country workers can be effective </a:t>
            </a:r>
            <a:endParaRPr lang="fi-FI" sz="1600" dirty="0"/>
          </a:p>
          <a:p>
            <a:pPr lvl="0"/>
            <a:r>
              <a:rPr lang="en-US" sz="2000" dirty="0"/>
              <a:t>Labour inspection</a:t>
            </a:r>
            <a:endParaRPr lang="fi-FI" sz="2000" dirty="0"/>
          </a:p>
          <a:p>
            <a:pPr lvl="0"/>
            <a:r>
              <a:rPr lang="en-US" sz="2000" dirty="0" smtClean="0"/>
              <a:t>Autonomous </a:t>
            </a:r>
            <a:r>
              <a:rPr lang="en-US" sz="2000" dirty="0"/>
              <a:t>organization </a:t>
            </a:r>
            <a:endParaRPr lang="en-US" sz="2000" dirty="0" smtClean="0"/>
          </a:p>
          <a:p>
            <a:pPr lvl="1"/>
            <a:r>
              <a:rPr lang="en-US" sz="1600" dirty="0" smtClean="0"/>
              <a:t>- </a:t>
            </a:r>
            <a:r>
              <a:rPr lang="en-US" sz="1600" dirty="0"/>
              <a:t>networks, wildcat strikes</a:t>
            </a:r>
            <a:endParaRPr lang="fi-FI" sz="1600" dirty="0"/>
          </a:p>
          <a:p>
            <a:pPr lvl="0"/>
            <a:r>
              <a:rPr lang="en-US" sz="2000" dirty="0"/>
              <a:t>main contractor liability  </a:t>
            </a:r>
            <a:r>
              <a:rPr lang="en-US" sz="2000" dirty="0" smtClean="0"/>
              <a:t>(and public contracting standards)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5218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EU law allow?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2000" dirty="0" smtClean="0"/>
              <a:t>Via </a:t>
            </a:r>
            <a:r>
              <a:rPr lang="en-US" sz="2000" dirty="0"/>
              <a:t>home country unions - was pushed in the </a:t>
            </a:r>
            <a:r>
              <a:rPr lang="en-US" sz="2000" i="1" dirty="0"/>
              <a:t>Laval</a:t>
            </a:r>
            <a:r>
              <a:rPr lang="en-US" sz="2000" dirty="0"/>
              <a:t> case </a:t>
            </a:r>
          </a:p>
          <a:p>
            <a:pPr lvl="1"/>
            <a:r>
              <a:rPr lang="en-US" sz="1600" dirty="0" smtClean="0"/>
              <a:t>But usually no capacity or inclination to do this</a:t>
            </a:r>
            <a:endParaRPr lang="fi-FI" sz="1600" dirty="0"/>
          </a:p>
          <a:p>
            <a:pPr lvl="0"/>
            <a:r>
              <a:rPr lang="en-US" sz="2000" dirty="0"/>
              <a:t>Via host country unions - the major way they have standards enforced but limited to PWD directive and legal extension,</a:t>
            </a:r>
            <a:endParaRPr lang="fi-FI" sz="2000" dirty="0"/>
          </a:p>
          <a:p>
            <a:pPr lvl="1"/>
            <a:r>
              <a:rPr lang="en-US" sz="2000" dirty="0"/>
              <a:t>practice often </a:t>
            </a:r>
            <a:r>
              <a:rPr lang="en-US" sz="2000" dirty="0" smtClean="0"/>
              <a:t>unclear but enforcement of wage standards for PWs limited to extended agreements and minimum wages</a:t>
            </a:r>
            <a:endParaRPr lang="fi-FI" sz="2000" dirty="0"/>
          </a:p>
          <a:p>
            <a:pPr lvl="0"/>
            <a:r>
              <a:rPr lang="en-US" sz="2000" dirty="0"/>
              <a:t>Organizing </a:t>
            </a:r>
          </a:p>
          <a:p>
            <a:pPr lvl="1"/>
            <a:r>
              <a:rPr lang="en-US" sz="1600" dirty="0" smtClean="0"/>
              <a:t>Resource intensive, requires ideology, appropriate union structure</a:t>
            </a:r>
            <a:endParaRPr lang="fi-FI" sz="1600" dirty="0"/>
          </a:p>
          <a:p>
            <a:pPr lvl="0"/>
            <a:r>
              <a:rPr lang="en-US" sz="2000" dirty="0"/>
              <a:t>Mobilizing </a:t>
            </a:r>
          </a:p>
          <a:p>
            <a:pPr lvl="1"/>
            <a:r>
              <a:rPr lang="en-US" sz="1600" dirty="0" smtClean="0"/>
              <a:t>Hard to do</a:t>
            </a:r>
          </a:p>
          <a:p>
            <a:pPr lvl="1"/>
            <a:r>
              <a:rPr lang="en-US" sz="1600" dirty="0" smtClean="0"/>
              <a:t>Secondary action not permitted in most countries or situations</a:t>
            </a:r>
            <a:endParaRPr lang="fi-FI" sz="1600" dirty="0"/>
          </a:p>
          <a:p>
            <a:pPr lvl="0"/>
            <a:r>
              <a:rPr lang="en-US" sz="2000" dirty="0"/>
              <a:t>Labour inspection </a:t>
            </a:r>
            <a:r>
              <a:rPr lang="en-US" sz="2000" dirty="0" smtClean="0"/>
              <a:t>– (potentially) constrained </a:t>
            </a:r>
            <a:r>
              <a:rPr lang="en-US" sz="2000" dirty="0"/>
              <a:t>by Enforcement Directive</a:t>
            </a:r>
            <a:endParaRPr lang="fi-FI" sz="2000" dirty="0"/>
          </a:p>
          <a:p>
            <a:pPr lvl="0"/>
            <a:r>
              <a:rPr lang="en-US" sz="2000" dirty="0"/>
              <a:t>Own organization - hard to do and rarely turns out well</a:t>
            </a:r>
            <a:endParaRPr lang="fi-FI" sz="2000" dirty="0"/>
          </a:p>
          <a:p>
            <a:pPr lvl="0"/>
            <a:r>
              <a:rPr lang="en-US" sz="2000" dirty="0"/>
              <a:t>main contractor liability, </a:t>
            </a:r>
            <a:r>
              <a:rPr lang="en-US" sz="2000" dirty="0" smtClean="0"/>
              <a:t>(potentially) constrained </a:t>
            </a:r>
            <a:r>
              <a:rPr lang="en-US" sz="2000" dirty="0"/>
              <a:t>by Enforcement </a:t>
            </a:r>
            <a:r>
              <a:rPr lang="en-US" sz="2000" dirty="0" smtClean="0"/>
              <a:t>Directive</a:t>
            </a:r>
          </a:p>
          <a:p>
            <a:pPr lvl="1"/>
            <a:r>
              <a:rPr lang="en-US" sz="1600" dirty="0" smtClean="0"/>
              <a:t>Public contracting standards prohibited by </a:t>
            </a:r>
            <a:r>
              <a:rPr lang="en-US" sz="1600" i="1" dirty="0" err="1" smtClean="0"/>
              <a:t>Rüffert</a:t>
            </a:r>
            <a:r>
              <a:rPr lang="en-US" sz="1600" dirty="0"/>
              <a:t> </a:t>
            </a:r>
            <a:r>
              <a:rPr lang="en-US" sz="1600" dirty="0" smtClean="0"/>
              <a:t>decision</a:t>
            </a:r>
            <a:endParaRPr lang="fi-FI" sz="1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286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7" name="Picture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309710"/>
              </p:ext>
            </p:extLst>
          </p:nvPr>
        </p:nvGraphicFramePr>
        <p:xfrm>
          <a:off x="899592" y="692696"/>
          <a:ext cx="7857385" cy="4919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0859"/>
                <a:gridCol w="1570859"/>
                <a:gridCol w="1571889"/>
                <a:gridCol w="1571889"/>
                <a:gridCol w="1571889"/>
              </a:tblGrid>
              <a:tr h="907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Extension Mechanism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Shop floor union structures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Main Contractor Liability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Labour Inspection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</a:tr>
              <a:tr h="1081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Finland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Legal extension of industry  CBAs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Strong in </a:t>
                      </a:r>
                      <a:r>
                        <a:rPr lang="en-GB" sz="1600" dirty="0" smtClean="0">
                          <a:effectLst/>
                        </a:rPr>
                        <a:t>domestic </a:t>
                      </a:r>
                      <a:r>
                        <a:rPr lang="en-GB" sz="1600" dirty="0">
                          <a:effectLst/>
                        </a:rPr>
                        <a:t>firms 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weak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subordinate to union strategy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</a:tr>
              <a:tr h="257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Estonia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 CBAs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None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none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weak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</a:tr>
              <a:tr h="806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Germany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minimum wage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weak via works councils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strong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Criminal</a:t>
                      </a:r>
                      <a:r>
                        <a:rPr lang="en-GB" sz="1600" baseline="0" dirty="0" smtClean="0">
                          <a:effectLst/>
                        </a:rPr>
                        <a:t> </a:t>
                      </a:r>
                      <a:r>
                        <a:rPr lang="en-GB" sz="1600" dirty="0" smtClean="0">
                          <a:effectLst/>
                        </a:rPr>
                        <a:t>law </a:t>
                      </a:r>
                      <a:r>
                        <a:rPr lang="en-GB" sz="1600" dirty="0">
                          <a:effectLst/>
                        </a:rPr>
                        <a:t>oriented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</a:tr>
              <a:tr h="806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Netherlands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Legal extension of industry CBAs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weak but </a:t>
                      </a:r>
                      <a:r>
                        <a:rPr lang="en-GB" sz="1600" dirty="0" smtClean="0">
                          <a:effectLst/>
                        </a:rPr>
                        <a:t>unions seek </a:t>
                      </a:r>
                      <a:r>
                        <a:rPr lang="en-GB" sz="1600" dirty="0">
                          <a:effectLst/>
                        </a:rPr>
                        <a:t>to improve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medium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Fragmented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</a:tr>
              <a:tr h="96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United Kingdom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CBA </a:t>
                      </a:r>
                      <a:r>
                        <a:rPr lang="en-GB" sz="1600" dirty="0">
                          <a:effectLst/>
                        </a:rPr>
                        <a:t>extended </a:t>
                      </a:r>
                      <a:r>
                        <a:rPr lang="en-GB" sz="1600" dirty="0" smtClean="0">
                          <a:effectLst/>
                        </a:rPr>
                        <a:t>site-by</a:t>
                      </a:r>
                      <a:r>
                        <a:rPr lang="en-GB" sz="1600" baseline="0" dirty="0" smtClean="0">
                          <a:effectLst/>
                        </a:rPr>
                        <a:t>-site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Strong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No data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3" y="616530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NOTE: ONLY INVOLVES THE SITES WE RESEARCHED (INDUSTRIAL CONSTRUCTION) 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4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EASI </a:t>
            </a:r>
            <a:r>
              <a:rPr lang="fi-FI" altLang="fi-FI" dirty="0" err="1" smtClean="0"/>
              <a:t>project</a:t>
            </a:r>
            <a:endParaRPr lang="fi-FI" alt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04864"/>
            <a:ext cx="7858125" cy="41624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i-FI" sz="2400" dirty="0" smtClean="0"/>
              <a:t>EU </a:t>
            </a:r>
            <a:r>
              <a:rPr lang="fi-FI" sz="2400" dirty="0" err="1" smtClean="0"/>
              <a:t>Commission</a:t>
            </a:r>
            <a:r>
              <a:rPr lang="fi-FI" sz="2400" dirty="0" smtClean="0"/>
              <a:t> DG EMPL </a:t>
            </a:r>
            <a:r>
              <a:rPr lang="fi-FI" sz="2400" dirty="0" err="1" smtClean="0"/>
              <a:t>funded</a:t>
            </a:r>
            <a:r>
              <a:rPr lang="fi-FI" sz="2400" dirty="0" smtClean="0"/>
              <a:t> </a:t>
            </a:r>
            <a:r>
              <a:rPr lang="fi-FI" sz="2400" dirty="0" err="1" smtClean="0"/>
              <a:t>project</a:t>
            </a:r>
            <a:endParaRPr lang="fi-FI" sz="2400" dirty="0" smtClean="0"/>
          </a:p>
          <a:p>
            <a:pPr>
              <a:defRPr/>
            </a:pPr>
            <a:r>
              <a:rPr lang="fi-FI" sz="2400" dirty="0" smtClean="0"/>
              <a:t>Project </a:t>
            </a:r>
            <a:r>
              <a:rPr lang="fi-FI" sz="2400" dirty="0" err="1" smtClean="0"/>
              <a:t>goal</a:t>
            </a:r>
            <a:r>
              <a:rPr lang="fi-FI" sz="2400" dirty="0" smtClean="0"/>
              <a:t> is to </a:t>
            </a:r>
            <a:r>
              <a:rPr lang="fi-FI" sz="2400" dirty="0" err="1" smtClean="0"/>
              <a:t>strengthen</a:t>
            </a:r>
            <a:r>
              <a:rPr lang="fi-FI" sz="2400" dirty="0" smtClean="0"/>
              <a:t> </a:t>
            </a:r>
            <a:r>
              <a:rPr lang="fi-FI" sz="2400" dirty="0" err="1" smtClean="0"/>
              <a:t>worker</a:t>
            </a:r>
            <a:r>
              <a:rPr lang="fi-FI" sz="2400" dirty="0" smtClean="0"/>
              <a:t> </a:t>
            </a:r>
            <a:r>
              <a:rPr lang="fi-FI" sz="2400" dirty="0" err="1" smtClean="0"/>
              <a:t>protection</a:t>
            </a:r>
            <a:r>
              <a:rPr lang="fi-FI" sz="2400" dirty="0" smtClean="0"/>
              <a:t> and </a:t>
            </a:r>
            <a:r>
              <a:rPr lang="fi-FI" sz="2400" dirty="0" err="1" smtClean="0"/>
              <a:t>union</a:t>
            </a:r>
            <a:r>
              <a:rPr lang="fi-FI" sz="2400" dirty="0" smtClean="0"/>
              <a:t> </a:t>
            </a:r>
            <a:r>
              <a:rPr lang="fi-FI" sz="2400" dirty="0" err="1" smtClean="0"/>
              <a:t>rights</a:t>
            </a:r>
            <a:r>
              <a:rPr lang="fi-FI" sz="2400" dirty="0" smtClean="0"/>
              <a:t> for </a:t>
            </a:r>
            <a:r>
              <a:rPr lang="fi-FI" sz="2400" dirty="0" err="1" smtClean="0"/>
              <a:t>posted</a:t>
            </a:r>
            <a:r>
              <a:rPr lang="fi-FI" sz="2400" dirty="0" smtClean="0"/>
              <a:t> </a:t>
            </a:r>
            <a:r>
              <a:rPr lang="fi-FI" sz="2400" dirty="0" err="1" smtClean="0"/>
              <a:t>workers</a:t>
            </a:r>
            <a:r>
              <a:rPr lang="fi-FI" sz="2400" dirty="0" smtClean="0"/>
              <a:t> in the new </a:t>
            </a:r>
            <a:r>
              <a:rPr lang="fi-FI" sz="2400" dirty="0" err="1" smtClean="0"/>
              <a:t>environment</a:t>
            </a:r>
            <a:endParaRPr lang="fi-FI" sz="2400" dirty="0" smtClean="0"/>
          </a:p>
          <a:p>
            <a:pPr>
              <a:defRPr/>
            </a:pPr>
            <a:r>
              <a:rPr lang="fi-FI" sz="2400" dirty="0" err="1" smtClean="0"/>
              <a:t>We</a:t>
            </a:r>
            <a:r>
              <a:rPr lang="fi-FI" sz="2400" dirty="0" smtClean="0"/>
              <a:t> </a:t>
            </a:r>
            <a:r>
              <a:rPr lang="fi-FI" sz="2400" dirty="0" err="1" smtClean="0"/>
              <a:t>will</a:t>
            </a:r>
            <a:r>
              <a:rPr lang="fi-FI" sz="2400" dirty="0" smtClean="0"/>
              <a:t> </a:t>
            </a:r>
            <a:r>
              <a:rPr lang="fi-FI" sz="2400" dirty="0" err="1" smtClean="0"/>
              <a:t>summarize</a:t>
            </a:r>
            <a:r>
              <a:rPr lang="fi-FI" sz="2400" dirty="0" smtClean="0"/>
              <a:t> and </a:t>
            </a:r>
            <a:r>
              <a:rPr lang="fi-FI" sz="2400" dirty="0" err="1" smtClean="0"/>
              <a:t>apply</a:t>
            </a:r>
            <a:r>
              <a:rPr lang="fi-FI" sz="2400" dirty="0" smtClean="0"/>
              <a:t> </a:t>
            </a:r>
            <a:r>
              <a:rPr lang="fi-FI" sz="2400" dirty="0" err="1" smtClean="0"/>
              <a:t>lessons</a:t>
            </a:r>
            <a:r>
              <a:rPr lang="fi-FI" sz="2400" dirty="0" smtClean="0"/>
              <a:t> </a:t>
            </a:r>
            <a:r>
              <a:rPr lang="fi-FI" sz="2400" dirty="0" err="1" smtClean="0"/>
              <a:t>from</a:t>
            </a:r>
            <a:r>
              <a:rPr lang="fi-FI" sz="2400" dirty="0" smtClean="0"/>
              <a:t> the </a:t>
            </a:r>
            <a:r>
              <a:rPr lang="fi-FI" sz="2400" dirty="0" err="1" smtClean="0"/>
              <a:t>research</a:t>
            </a:r>
            <a:r>
              <a:rPr lang="fi-FI" sz="2400" dirty="0" smtClean="0"/>
              <a:t>, and </a:t>
            </a:r>
            <a:r>
              <a:rPr lang="fi-FI" sz="2400" dirty="0" err="1" smtClean="0"/>
              <a:t>experiences</a:t>
            </a:r>
            <a:r>
              <a:rPr lang="fi-FI" sz="2400" dirty="0" smtClean="0"/>
              <a:t> of </a:t>
            </a:r>
            <a:r>
              <a:rPr lang="fi-FI" sz="2400" dirty="0" err="1" smtClean="0"/>
              <a:t>practitioners</a:t>
            </a:r>
            <a:r>
              <a:rPr lang="fi-FI" sz="2400" dirty="0" smtClean="0"/>
              <a:t>, to </a:t>
            </a:r>
            <a:r>
              <a:rPr lang="fi-FI" sz="2400" dirty="0" err="1" smtClean="0"/>
              <a:t>develop</a:t>
            </a:r>
            <a:r>
              <a:rPr lang="fi-FI" sz="2400" dirty="0" smtClean="0"/>
              <a:t> </a:t>
            </a:r>
            <a:r>
              <a:rPr lang="fi-FI" sz="2400" dirty="0" err="1" smtClean="0"/>
              <a:t>best</a:t>
            </a:r>
            <a:r>
              <a:rPr lang="fi-FI" sz="2400" dirty="0" smtClean="0"/>
              <a:t> </a:t>
            </a:r>
            <a:r>
              <a:rPr lang="fi-FI" sz="2400" dirty="0" err="1" smtClean="0"/>
              <a:t>practices</a:t>
            </a:r>
            <a:r>
              <a:rPr lang="fi-FI" sz="2400" dirty="0" smtClean="0"/>
              <a:t> in </a:t>
            </a:r>
            <a:r>
              <a:rPr lang="fi-FI" sz="2400" dirty="0" err="1" smtClean="0"/>
              <a:t>cooperation</a:t>
            </a:r>
            <a:r>
              <a:rPr lang="fi-FI" sz="2400" dirty="0" smtClean="0"/>
              <a:t> with labour </a:t>
            </a:r>
            <a:r>
              <a:rPr lang="fi-FI" sz="2400" dirty="0" err="1" smtClean="0"/>
              <a:t>inspectors</a:t>
            </a:r>
            <a:r>
              <a:rPr lang="fi-FI" sz="2400" dirty="0"/>
              <a:t>,</a:t>
            </a:r>
            <a:r>
              <a:rPr lang="fi-FI" sz="2400" dirty="0" smtClean="0"/>
              <a:t> </a:t>
            </a:r>
            <a:r>
              <a:rPr lang="fi-FI" sz="2400" dirty="0" err="1" smtClean="0"/>
              <a:t>trade</a:t>
            </a:r>
            <a:r>
              <a:rPr lang="fi-FI" sz="2400" dirty="0" smtClean="0"/>
              <a:t> </a:t>
            </a:r>
            <a:r>
              <a:rPr lang="fi-FI" sz="2400" dirty="0" err="1" smtClean="0"/>
              <a:t>unionists</a:t>
            </a:r>
            <a:r>
              <a:rPr lang="fi-FI" sz="2400" dirty="0" smtClean="0"/>
              <a:t> and </a:t>
            </a:r>
            <a:r>
              <a:rPr lang="fi-FI" sz="2400" dirty="0" err="1" smtClean="0"/>
              <a:t>other</a:t>
            </a:r>
            <a:r>
              <a:rPr lang="fi-FI" sz="2400" dirty="0" smtClean="0"/>
              <a:t> </a:t>
            </a:r>
            <a:r>
              <a:rPr lang="fi-FI" sz="2400" dirty="0" err="1" smtClean="0"/>
              <a:t>stakeholders</a:t>
            </a:r>
            <a:r>
              <a:rPr lang="fi-FI" sz="2400" dirty="0" smtClean="0"/>
              <a:t>. </a:t>
            </a:r>
          </a:p>
          <a:p>
            <a:pPr>
              <a:defRPr/>
            </a:pPr>
            <a:r>
              <a:rPr lang="fi-FI" sz="2400" dirty="0" err="1" smtClean="0"/>
              <a:t>Workshops</a:t>
            </a:r>
            <a:r>
              <a:rPr lang="fi-FI" sz="2400" dirty="0" smtClean="0"/>
              <a:t>: Bryssel, Helsinki, </a:t>
            </a:r>
            <a:r>
              <a:rPr lang="fi-FI" sz="2400" dirty="0" err="1" smtClean="0"/>
              <a:t>Padova</a:t>
            </a:r>
            <a:r>
              <a:rPr lang="fi-FI" sz="2400" dirty="0" smtClean="0"/>
              <a:t>, Wien, Oslo, Praha</a:t>
            </a:r>
            <a:endParaRPr lang="fi-FI" dirty="0" smtClean="0"/>
          </a:p>
          <a:p>
            <a:pPr marL="0" indent="0">
              <a:buFontTx/>
              <a:buNone/>
              <a:defRPr/>
            </a:pP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971550" y="1196752"/>
            <a:ext cx="70564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Helvetica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i-FI" sz="2400" b="1" dirty="0"/>
              <a:t>Posting of Workers: enhancing administrative  cooperation and access to information </a:t>
            </a:r>
            <a:endParaRPr lang="fi-FI" altLang="fi-FI" sz="2400" dirty="0"/>
          </a:p>
        </p:txBody>
      </p:sp>
    </p:spTree>
    <p:extLst>
      <p:ext uri="{BB962C8B-B14F-4D97-AF65-F5344CB8AC3E}">
        <p14:creationId xmlns:p14="http://schemas.microsoft.com/office/powerpoint/2010/main" val="296193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err="1" smtClean="0"/>
              <a:t>Partners</a:t>
            </a:r>
            <a:endParaRPr lang="fi-FI" altLang="fi-FI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z="2000" dirty="0" smtClean="0"/>
              <a:t>JyU (</a:t>
            </a:r>
            <a:r>
              <a:rPr lang="fi-FI" altLang="fi-FI" sz="2000" dirty="0" err="1" smtClean="0"/>
              <a:t>coodinator</a:t>
            </a:r>
            <a:r>
              <a:rPr lang="fi-FI" altLang="fi-FI" sz="2000" dirty="0" smtClean="0"/>
              <a:t>)</a:t>
            </a:r>
          </a:p>
          <a:p>
            <a:r>
              <a:rPr lang="fi-FI" altLang="fi-FI" sz="2000" dirty="0" smtClean="0"/>
              <a:t>DG EMPLOY (</a:t>
            </a:r>
            <a:r>
              <a:rPr lang="fi-FI" altLang="fi-FI" sz="2000" dirty="0" err="1" smtClean="0"/>
              <a:t>funder</a:t>
            </a:r>
            <a:r>
              <a:rPr lang="fi-FI" altLang="fi-FI" sz="2000" dirty="0" smtClean="0"/>
              <a:t>)</a:t>
            </a:r>
          </a:p>
          <a:p>
            <a:r>
              <a:rPr lang="fi-FI" altLang="fi-FI" sz="2000" dirty="0" smtClean="0"/>
              <a:t>Uni </a:t>
            </a:r>
            <a:r>
              <a:rPr lang="fi-FI" altLang="fi-FI" sz="2000" dirty="0" err="1" smtClean="0"/>
              <a:t>Padua</a:t>
            </a:r>
            <a:r>
              <a:rPr lang="fi-FI" altLang="fi-FI" sz="2000" dirty="0" smtClean="0"/>
              <a:t> </a:t>
            </a:r>
          </a:p>
          <a:p>
            <a:r>
              <a:rPr lang="fi-FI" altLang="fi-FI" sz="2000" dirty="0" smtClean="0"/>
              <a:t>FORBA, </a:t>
            </a:r>
            <a:r>
              <a:rPr lang="fi-FI" altLang="fi-FI" sz="2000" dirty="0" err="1" smtClean="0"/>
              <a:t>Vienna</a:t>
            </a:r>
            <a:endParaRPr lang="fi-FI" altLang="fi-FI" sz="2000" dirty="0" smtClean="0"/>
          </a:p>
          <a:p>
            <a:r>
              <a:rPr lang="fi-FI" altLang="fi-FI" sz="2000" dirty="0" smtClean="0"/>
              <a:t>SOLIDAR (NGO, Bryssel) </a:t>
            </a:r>
          </a:p>
          <a:p>
            <a:r>
              <a:rPr lang="fi-FI" altLang="fi-FI" sz="2000" dirty="0" smtClean="0"/>
              <a:t>FAFO tutkimusinstituutti, Oslo</a:t>
            </a:r>
          </a:p>
          <a:p>
            <a:r>
              <a:rPr lang="fi-FI" altLang="fi-FI" sz="2000" dirty="0" smtClean="0"/>
              <a:t>Suomalainen työsuojeluvirasto</a:t>
            </a:r>
          </a:p>
          <a:p>
            <a:r>
              <a:rPr lang="fi-FI" altLang="fi-FI" sz="2000" dirty="0" smtClean="0"/>
              <a:t>Italian labour </a:t>
            </a:r>
            <a:r>
              <a:rPr lang="fi-FI" altLang="fi-FI" sz="2000" dirty="0" err="1" smtClean="0"/>
              <a:t>inspection</a:t>
            </a:r>
            <a:endParaRPr lang="fi-FI" altLang="fi-FI" sz="2000" dirty="0" smtClean="0"/>
          </a:p>
          <a:p>
            <a:r>
              <a:rPr lang="fi-FI" altLang="fi-FI" sz="2000" dirty="0" err="1" smtClean="0"/>
              <a:t>Austrian</a:t>
            </a:r>
            <a:r>
              <a:rPr lang="fi-FI" altLang="fi-FI" sz="2000" dirty="0" smtClean="0"/>
              <a:t> labour </a:t>
            </a:r>
            <a:r>
              <a:rPr lang="fi-FI" altLang="fi-FI" sz="2000" dirty="0" err="1" smtClean="0"/>
              <a:t>inspection</a:t>
            </a:r>
            <a:endParaRPr lang="fi-FI" altLang="fi-FI" sz="2000" dirty="0" smtClean="0"/>
          </a:p>
        </p:txBody>
      </p:sp>
      <p:sp>
        <p:nvSpPr>
          <p:cNvPr id="4100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fi-FI" altLang="fi-FI" sz="2000" smtClean="0"/>
              <a:t>Uni Tampere (Markku Sippola)</a:t>
            </a:r>
          </a:p>
          <a:p>
            <a:r>
              <a:rPr lang="fi-FI" altLang="fi-FI" sz="2000" smtClean="0"/>
              <a:t>Multicultural Centre Prague (NGO)</a:t>
            </a:r>
          </a:p>
          <a:p>
            <a:r>
              <a:rPr lang="fi-FI" altLang="fi-FI" sz="2000" smtClean="0"/>
              <a:t>EFBWW (European Federation of Building and Woodworkers)</a:t>
            </a:r>
          </a:p>
          <a:p>
            <a:r>
              <a:rPr lang="fi-FI" altLang="fi-FI" sz="2000" smtClean="0"/>
              <a:t>EFFAT (European Federation of Food, Agricultural and Tourism Workers)</a:t>
            </a:r>
          </a:p>
          <a:p>
            <a:r>
              <a:rPr lang="fi-FI" altLang="fi-FI" sz="2000" smtClean="0"/>
              <a:t>Czech Labour Inspection</a:t>
            </a:r>
          </a:p>
          <a:p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332474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fi-FI" sz="2800" dirty="0" smtClean="0"/>
              <a:t>“Transnational Work and the </a:t>
            </a:r>
            <a:r>
              <a:rPr lang="en-US" altLang="fi-FI" sz="2800" dirty="0" err="1" smtClean="0"/>
              <a:t>Evoluation</a:t>
            </a:r>
            <a:r>
              <a:rPr lang="en-US" altLang="fi-FI" sz="2800" dirty="0" smtClean="0"/>
              <a:t> of Sovereignty." </a:t>
            </a:r>
            <a:endParaRPr lang="en-US" altLang="fi-FI" sz="2800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fi-FI" smtClean="0"/>
              <a:t>| </a:t>
            </a:r>
            <a:fld id="{B0DBEA28-777D-46FC-8A0C-57F2B5B82F4F}" type="slidenum">
              <a:rPr lang="en-US" altLang="fi-FI" smtClean="0"/>
              <a:pPr>
                <a:defRPr/>
              </a:pPr>
              <a:t>2</a:t>
            </a:fld>
            <a:endParaRPr lang="en-US" altLang="fi-FI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61963" y="6300788"/>
            <a:ext cx="23510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nl-NL" altLang="fi-FI" sz="1800">
                <a:solidFill>
                  <a:srgbClr val="707070"/>
                </a:solidFill>
              </a:rPr>
              <a:t>Nathan Lillie – TWES</a:t>
            </a:r>
          </a:p>
        </p:txBody>
      </p:sp>
    </p:spTree>
    <p:extLst>
      <p:ext uri="{BB962C8B-B14F-4D97-AF65-F5344CB8AC3E}">
        <p14:creationId xmlns:p14="http://schemas.microsoft.com/office/powerpoint/2010/main" val="13889599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 anchor="ctr"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fi-FI" sz="2400"/>
              <a:t> Policy Problem of Posted Work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/>
          <a:lstStyle/>
          <a:p>
            <a:pPr marL="334963" indent="-334963">
              <a:lnSpc>
                <a:spcPct val="90000"/>
              </a:lnSpc>
              <a:buClr>
                <a:srgbClr val="707070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US" altLang="fi-FI" smtClean="0"/>
              <a:t>Posted work: when a company sends an employee abroad to work</a:t>
            </a:r>
          </a:p>
          <a:p>
            <a:pPr marL="334963" indent="-334963">
              <a:lnSpc>
                <a:spcPct val="90000"/>
              </a:lnSpc>
              <a:buClr>
                <a:srgbClr val="707070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US" altLang="fi-FI" smtClean="0"/>
              <a:t>Home country conditions - EU free movement</a:t>
            </a:r>
          </a:p>
          <a:p>
            <a:pPr marL="334963" indent="-334963">
              <a:lnSpc>
                <a:spcPct val="90000"/>
              </a:lnSpc>
              <a:buClr>
                <a:srgbClr val="707070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US" altLang="fi-FI" smtClean="0"/>
              <a:t>Workers in same physical space have different rights based on nationality of employer</a:t>
            </a:r>
          </a:p>
          <a:p>
            <a:pPr marL="334963" indent="-334963">
              <a:lnSpc>
                <a:spcPct val="90000"/>
              </a:lnSpc>
              <a:buFontTx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en-US" altLang="fi-FI" smtClean="0"/>
          </a:p>
          <a:p>
            <a:pPr marL="334963" indent="-334963">
              <a:lnSpc>
                <a:spcPct val="90000"/>
              </a:lnSpc>
              <a:buFontTx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nl-NL" altLang="fi-FI" smtClean="0"/>
          </a:p>
          <a:p>
            <a:pPr marL="334963" indent="-334963">
              <a:lnSpc>
                <a:spcPct val="90000"/>
              </a:lnSpc>
              <a:buFontTx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nl-NL" altLang="fi-FI" smtClean="0"/>
          </a:p>
          <a:p>
            <a:pPr marL="334963" indent="-334963">
              <a:lnSpc>
                <a:spcPct val="90000"/>
              </a:lnSpc>
              <a:buFontTx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nl-NL" altLang="fi-FI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fi-FI"/>
              <a:t>| </a:t>
            </a:r>
            <a:fld id="{B6271332-9E44-4C8B-8F57-B1DE1033B4AD}" type="slidenum">
              <a:rPr lang="en-US" altLang="fi-FI"/>
              <a:pPr>
                <a:defRPr/>
              </a:pPr>
              <a:t>3</a:t>
            </a:fld>
            <a:endParaRPr lang="en-US" altLang="fi-FI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461963" y="6300788"/>
            <a:ext cx="23510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nl-NL" altLang="fi-FI" sz="1800">
                <a:solidFill>
                  <a:srgbClr val="707070"/>
                </a:solidFill>
              </a:rPr>
              <a:t>Nathan Lillie – TWES</a:t>
            </a:r>
          </a:p>
        </p:txBody>
      </p:sp>
    </p:spTree>
    <p:extLst>
      <p:ext uri="{BB962C8B-B14F-4D97-AF65-F5344CB8AC3E}">
        <p14:creationId xmlns:p14="http://schemas.microsoft.com/office/powerpoint/2010/main" val="3109444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lIns="90000" tIns="46800" rIns="90000" bIns="46800" anchor="ctr"/>
          <a:lstStyle/>
          <a:p>
            <a:pPr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0779125" algn="l"/>
                <a:tab pos="10780713" algn="l"/>
              </a:tabLst>
              <a:defRPr/>
            </a:pPr>
            <a:r>
              <a:rPr lang="en-US" altLang="fi-FI"/>
              <a:t>     Core Question</a:t>
            </a:r>
            <a:endParaRPr lang="nl-NL" altLang="fi-FI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 anchor="ctr"/>
          <a:lstStyle/>
          <a:p>
            <a:pPr marL="334963" indent="-334963" algn="ctr">
              <a:buClr>
                <a:srgbClr val="707070"/>
              </a:buClr>
              <a:buFont typeface="Arial" charset="0"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US" altLang="fi-FI" sz="2600" dirty="0" smtClean="0"/>
              <a:t>How does transnational work and the regulation around it change the relationship between states and citizens?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fi-FI"/>
              <a:t>| </a:t>
            </a:r>
            <a:fld id="{DF137A7D-19DD-4EF8-BBA7-E8C451F7B579}" type="slidenum">
              <a:rPr lang="en-US" altLang="fi-FI"/>
              <a:pPr>
                <a:defRPr/>
              </a:pPr>
              <a:t>4</a:t>
            </a:fld>
            <a:endParaRPr lang="en-US" altLang="fi-FI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461963" y="6300788"/>
            <a:ext cx="23510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nl-NL" altLang="fi-FI" sz="1800">
                <a:solidFill>
                  <a:srgbClr val="707070"/>
                </a:solidFill>
              </a:rPr>
              <a:t>Nathan Lillie – TWES</a:t>
            </a:r>
          </a:p>
        </p:txBody>
      </p:sp>
    </p:spTree>
    <p:extLst>
      <p:ext uri="{BB962C8B-B14F-4D97-AF65-F5344CB8AC3E}">
        <p14:creationId xmlns:p14="http://schemas.microsoft.com/office/powerpoint/2010/main" val="1155237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fi-FI" sz="2800"/>
              <a:t>Variegated sovereignty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nl-NL" altLang="fi-FI" dirty="0" smtClean="0"/>
          </a:p>
          <a:p>
            <a:r>
              <a:rPr lang="nl-NL" altLang="fi-FI" dirty="0" smtClean="0"/>
              <a:t>“</a:t>
            </a:r>
            <a:r>
              <a:rPr lang="en-US" altLang="fi-FI" dirty="0" smtClean="0"/>
              <a:t>spatial fragmentation” of regulation: </a:t>
            </a:r>
          </a:p>
          <a:p>
            <a:r>
              <a:rPr lang="en-US" altLang="fi-FI" dirty="0" smtClean="0"/>
              <a:t>i.e. treating people differently based on status – in this case the origin of their employer</a:t>
            </a:r>
          </a:p>
          <a:p>
            <a:r>
              <a:rPr lang="nl-NL" altLang="fi-FI" sz="1600" dirty="0" err="1" smtClean="0"/>
              <a:t>Ong</a:t>
            </a:r>
            <a:r>
              <a:rPr lang="nl-NL" altLang="fi-FI" sz="1600" dirty="0" smtClean="0"/>
              <a:t> (2006</a:t>
            </a:r>
            <a:r>
              <a:rPr lang="nl-NL" altLang="fi-FI" sz="1600" i="1" dirty="0" smtClean="0"/>
              <a:t>) </a:t>
            </a:r>
            <a:r>
              <a:rPr lang="en-US" altLang="fi-FI" sz="1600" i="1" dirty="0" smtClean="0"/>
              <a:t>Neoliberalism as exception: mutations in citizenship and sovereignty</a:t>
            </a:r>
            <a:r>
              <a:rPr lang="en-US" altLang="fi-FI" sz="1600" dirty="0" smtClean="0"/>
              <a:t>, p. 7</a:t>
            </a:r>
          </a:p>
          <a:p>
            <a:endParaRPr lang="en-US" altLang="fi-FI" dirty="0" smtClean="0"/>
          </a:p>
          <a:p>
            <a:endParaRPr lang="en-US" altLang="fi-FI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fi-FI"/>
              <a:t>| </a:t>
            </a:r>
            <a:fld id="{AC59F135-0A28-4170-9814-67984D7B8081}" type="slidenum">
              <a:rPr lang="en-US" altLang="fi-FI"/>
              <a:pPr>
                <a:defRPr/>
              </a:pPr>
              <a:t>5</a:t>
            </a:fld>
            <a:endParaRPr lang="en-US" altLang="fi-FI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61963" y="6300788"/>
            <a:ext cx="23510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nl-NL" altLang="fi-FI" sz="1800">
                <a:solidFill>
                  <a:srgbClr val="707070"/>
                </a:solidFill>
              </a:rPr>
              <a:t>Nathan Lillie – TWES</a:t>
            </a:r>
          </a:p>
        </p:txBody>
      </p:sp>
    </p:spTree>
    <p:extLst>
      <p:ext uri="{BB962C8B-B14F-4D97-AF65-F5344CB8AC3E}">
        <p14:creationId xmlns:p14="http://schemas.microsoft.com/office/powerpoint/2010/main" val="34144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altLang="fi-FI" sz="3600" dirty="0">
                <a:solidFill>
                  <a:srgbClr val="CC0000"/>
                </a:solidFill>
              </a:rPr>
              <a:t>Case </a:t>
            </a:r>
            <a:r>
              <a:rPr lang="nl-NL" altLang="fi-FI" sz="3600" dirty="0" err="1">
                <a:solidFill>
                  <a:srgbClr val="CC0000"/>
                </a:solidFill>
              </a:rPr>
              <a:t>Study</a:t>
            </a:r>
            <a:r>
              <a:rPr lang="nl-NL" altLang="fi-FI" sz="3600" dirty="0">
                <a:solidFill>
                  <a:srgbClr val="CC0000"/>
                </a:solidFill>
              </a:rPr>
              <a:t> Analysis</a:t>
            </a:r>
            <a:endParaRPr lang="en-US" altLang="fi-FI" sz="3600" dirty="0">
              <a:solidFill>
                <a:srgbClr val="CC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•"/>
            </a:pPr>
            <a:r>
              <a:rPr lang="en-US" altLang="fi-FI" dirty="0" smtClean="0"/>
              <a:t>4 countries: Germany, UK, Finland, Netherlands</a:t>
            </a:r>
          </a:p>
          <a:p>
            <a:pPr>
              <a:buFontTx/>
              <a:buChar char="•"/>
            </a:pPr>
            <a:r>
              <a:rPr lang="en-US" altLang="fi-FI" dirty="0" smtClean="0"/>
              <a:t>Interviews with posted workers</a:t>
            </a:r>
          </a:p>
          <a:p>
            <a:pPr>
              <a:buFontTx/>
              <a:buChar char="•"/>
            </a:pPr>
            <a:r>
              <a:rPr lang="en-US" altLang="fi-FI" dirty="0" smtClean="0"/>
              <a:t>Management subcontracting strategy and industrial relations</a:t>
            </a:r>
          </a:p>
          <a:p>
            <a:pPr>
              <a:buFontTx/>
              <a:buChar char="•"/>
            </a:pPr>
            <a:r>
              <a:rPr lang="en-US" altLang="fi-FI" dirty="0" smtClean="0"/>
              <a:t>Working conditions and positions in contracting chain</a:t>
            </a:r>
          </a:p>
          <a:p>
            <a:pPr>
              <a:buFontTx/>
              <a:buChar char="•"/>
            </a:pPr>
            <a:r>
              <a:rPr lang="en-US" altLang="fi-FI" dirty="0" smtClean="0"/>
              <a:t>Individual migration strategies of workers</a:t>
            </a:r>
          </a:p>
          <a:p>
            <a:pPr>
              <a:buFontTx/>
              <a:buChar char="•"/>
            </a:pPr>
            <a:r>
              <a:rPr lang="en-US" altLang="fi-FI" dirty="0" smtClean="0"/>
              <a:t>Union regulatory strategies</a:t>
            </a:r>
          </a:p>
          <a:p>
            <a:pPr>
              <a:buFontTx/>
              <a:buChar char="•"/>
            </a:pPr>
            <a:r>
              <a:rPr lang="en-US" altLang="fi-FI" dirty="0" smtClean="0"/>
              <a:t>Relations between migrant and native workers</a:t>
            </a:r>
          </a:p>
          <a:p>
            <a:pPr>
              <a:buFontTx/>
              <a:buNone/>
            </a:pPr>
            <a:endParaRPr lang="en-US" altLang="fi-FI" dirty="0" smtClean="0"/>
          </a:p>
          <a:p>
            <a:pPr>
              <a:buFontTx/>
              <a:buNone/>
            </a:pPr>
            <a:endParaRPr lang="en-US" altLang="fi-FI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fi-FI"/>
              <a:t>| </a:t>
            </a:r>
            <a:fld id="{9A472206-8EF0-4A18-9584-5F1B82FF04D2}" type="slidenum">
              <a:rPr lang="en-US" altLang="fi-FI"/>
              <a:pPr>
                <a:defRPr/>
              </a:pPr>
              <a:t>6</a:t>
            </a:fld>
            <a:endParaRPr lang="en-US" altLang="fi-FI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61963" y="6300788"/>
            <a:ext cx="23510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nl-NL" altLang="fi-FI" sz="1800">
                <a:solidFill>
                  <a:srgbClr val="707070"/>
                </a:solidFill>
              </a:rPr>
              <a:t>Nathan Lillie – TWES</a:t>
            </a:r>
          </a:p>
        </p:txBody>
      </p:sp>
    </p:spTree>
    <p:extLst>
      <p:ext uri="{BB962C8B-B14F-4D97-AF65-F5344CB8AC3E}">
        <p14:creationId xmlns:p14="http://schemas.microsoft.com/office/powerpoint/2010/main" val="31567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altLang="fi-FI" sz="3600" dirty="0">
                <a:solidFill>
                  <a:srgbClr val="CC0000"/>
                </a:solidFill>
              </a:rPr>
              <a:t>Policy Interviews </a:t>
            </a:r>
            <a:r>
              <a:rPr lang="nl-NL" altLang="fi-FI" sz="3600" dirty="0" err="1">
                <a:solidFill>
                  <a:srgbClr val="CC0000"/>
                </a:solidFill>
              </a:rPr>
              <a:t>and</a:t>
            </a:r>
            <a:r>
              <a:rPr lang="nl-NL" altLang="fi-FI" sz="3600" dirty="0">
                <a:solidFill>
                  <a:srgbClr val="CC0000"/>
                </a:solidFill>
              </a:rPr>
              <a:t> </a:t>
            </a:r>
            <a:r>
              <a:rPr lang="nl-NL" altLang="fi-FI" sz="3600" dirty="0" err="1">
                <a:solidFill>
                  <a:srgbClr val="CC0000"/>
                </a:solidFill>
              </a:rPr>
              <a:t>text</a:t>
            </a:r>
            <a:r>
              <a:rPr lang="nl-NL" altLang="fi-FI" sz="3600" dirty="0">
                <a:solidFill>
                  <a:srgbClr val="CC0000"/>
                </a:solidFill>
              </a:rPr>
              <a:t> analysis</a:t>
            </a:r>
            <a:endParaRPr lang="en-US" altLang="fi-FI" sz="3600" dirty="0">
              <a:solidFill>
                <a:srgbClr val="CC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fi-FI" smtClean="0"/>
              <a:t>EU actors role: employer and unions associations, EU bureaucracies, politicians</a:t>
            </a:r>
          </a:p>
          <a:p>
            <a:pPr>
              <a:buFontTx/>
              <a:buChar char="•"/>
            </a:pPr>
            <a:r>
              <a:rPr lang="en-US" altLang="fi-FI" smtClean="0"/>
              <a:t>Articulation between national actors and EU associations</a:t>
            </a:r>
          </a:p>
          <a:p>
            <a:pPr>
              <a:buFontTx/>
              <a:buChar char="•"/>
            </a:pPr>
            <a:r>
              <a:rPr lang="en-US" altLang="fi-FI" smtClean="0"/>
              <a:t>Articulation into practice of EU political outcomes</a:t>
            </a:r>
          </a:p>
          <a:p>
            <a:pPr>
              <a:buFontTx/>
              <a:buChar char="•"/>
            </a:pPr>
            <a:r>
              <a:rPr lang="en-US" altLang="fi-FI" smtClean="0"/>
              <a:t>Relationship between firm practice and formal institutional change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fi-FI"/>
              <a:t>| </a:t>
            </a:r>
            <a:fld id="{E68FBD02-6150-4270-B813-0D986796B416}" type="slidenum">
              <a:rPr lang="en-US" altLang="fi-FI"/>
              <a:pPr>
                <a:defRPr/>
              </a:pPr>
              <a:t>7</a:t>
            </a:fld>
            <a:endParaRPr lang="en-US" altLang="fi-FI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461963" y="6300788"/>
            <a:ext cx="23510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nl-NL" altLang="fi-FI" sz="1800">
                <a:solidFill>
                  <a:srgbClr val="707070"/>
                </a:solidFill>
              </a:rPr>
              <a:t>Nathan Lillie – TWES</a:t>
            </a:r>
          </a:p>
        </p:txBody>
      </p:sp>
    </p:spTree>
    <p:extLst>
      <p:ext uri="{BB962C8B-B14F-4D97-AF65-F5344CB8AC3E}">
        <p14:creationId xmlns:p14="http://schemas.microsoft.com/office/powerpoint/2010/main" val="2282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We went to the work site ... and there were some Estonian workers, that </a:t>
            </a:r>
            <a:r>
              <a:rPr lang="en-US" dirty="0" smtClean="0"/>
              <a:t>were posted </a:t>
            </a:r>
            <a:r>
              <a:rPr lang="en-US" dirty="0"/>
              <a:t>workers, and we asked ... what their salary was. Their foreman, who </a:t>
            </a:r>
            <a:r>
              <a:rPr lang="en-US" dirty="0" smtClean="0"/>
              <a:t>spoke Finnish</a:t>
            </a:r>
            <a:r>
              <a:rPr lang="en-US" dirty="0"/>
              <a:t>, said that everyone of them got 10 euros per hour. After that we </a:t>
            </a:r>
            <a:r>
              <a:rPr lang="en-US" dirty="0" smtClean="0"/>
              <a:t>checked the </a:t>
            </a:r>
            <a:r>
              <a:rPr lang="en-US" dirty="0"/>
              <a:t>contract between the client company and the employer, which was an </a:t>
            </a:r>
            <a:r>
              <a:rPr lang="en-US" dirty="0" smtClean="0"/>
              <a:t>Estonian company </a:t>
            </a:r>
            <a:r>
              <a:rPr lang="en-US" dirty="0"/>
              <a:t>… and it said that some of the workers were being billed at 10 euros </a:t>
            </a:r>
            <a:r>
              <a:rPr lang="en-US" dirty="0" smtClean="0"/>
              <a:t>per hour </a:t>
            </a:r>
            <a:r>
              <a:rPr lang="en-US" dirty="0"/>
              <a:t>and some 7 euros. So basically, what the contractor was billing the client </a:t>
            </a:r>
            <a:r>
              <a:rPr lang="en-US" dirty="0" smtClean="0"/>
              <a:t>for the </a:t>
            </a:r>
            <a:r>
              <a:rPr lang="en-US" dirty="0"/>
              <a:t>workers was less than what the workers said they were being paid. </a:t>
            </a:r>
            <a:r>
              <a:rPr lang="en-US" dirty="0" smtClean="0"/>
              <a:t>When  workers </a:t>
            </a:r>
            <a:r>
              <a:rPr lang="en-US" dirty="0"/>
              <a:t>and employers do that kind of cash in hand deal, and say that the </a:t>
            </a:r>
            <a:r>
              <a:rPr lang="en-US" dirty="0" smtClean="0"/>
              <a:t>working conditions </a:t>
            </a:r>
            <a:r>
              <a:rPr lang="en-US" dirty="0"/>
              <a:t>are other than what they are, then we are in practice pretty </a:t>
            </a:r>
            <a:r>
              <a:rPr lang="en-US" dirty="0" smtClean="0"/>
              <a:t>toothless, that </a:t>
            </a:r>
            <a:r>
              <a:rPr lang="en-US" dirty="0"/>
              <a:t>is we don’t really have any tools to do anything, if the people concerned </a:t>
            </a:r>
            <a:r>
              <a:rPr lang="en-US" dirty="0" smtClean="0"/>
              <a:t>are of </a:t>
            </a:r>
            <a:r>
              <a:rPr lang="en-US" dirty="0"/>
              <a:t>the opinion that everything is ok</a:t>
            </a:r>
            <a:r>
              <a:rPr lang="en-US" dirty="0" smtClean="0"/>
              <a:t>. (Finnish labour inspector)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6576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Hobbesian</a:t>
            </a:r>
            <a:r>
              <a:rPr lang="fi-FI" dirty="0" smtClean="0"/>
              <a:t> </a:t>
            </a:r>
            <a:r>
              <a:rPr lang="fi-FI" smtClean="0"/>
              <a:t>Bargain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5076056" cy="416242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“The </a:t>
            </a:r>
            <a:r>
              <a:rPr lang="en-US" dirty="0"/>
              <a:t>right to have rights” hinges on membership in a particular community, in practice </a:t>
            </a:r>
            <a:r>
              <a:rPr lang="en-US" dirty="0" smtClean="0"/>
              <a:t>a </a:t>
            </a:r>
            <a:r>
              <a:rPr lang="en-US" dirty="0"/>
              <a:t>particular nation state (Arendt 1976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Workers choose be posted </a:t>
            </a:r>
            <a:r>
              <a:rPr lang="en-US" dirty="0"/>
              <a:t>or look for work in host countries themselves</a:t>
            </a:r>
            <a:r>
              <a:rPr lang="en-US" dirty="0" smtClean="0"/>
              <a:t>, implicit (coerced) </a:t>
            </a:r>
            <a:r>
              <a:rPr lang="en-US" i="1" dirty="0"/>
              <a:t>bargain</a:t>
            </a:r>
            <a:r>
              <a:rPr lang="en-US" dirty="0"/>
              <a:t> </a:t>
            </a:r>
            <a:r>
              <a:rPr lang="en-US" dirty="0" smtClean="0"/>
              <a:t>that rights </a:t>
            </a:r>
            <a:r>
              <a:rPr lang="en-US" dirty="0"/>
              <a:t>will not be evoked.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Employability depends on agreeing not to have rights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Bargain </a:t>
            </a:r>
            <a:r>
              <a:rPr lang="en-US" dirty="0"/>
              <a:t>is </a:t>
            </a:r>
            <a:r>
              <a:rPr lang="en-US" dirty="0" smtClean="0"/>
              <a:t>necessity </a:t>
            </a:r>
            <a:r>
              <a:rPr lang="en-US" dirty="0"/>
              <a:t>opaque, implicit, and </a:t>
            </a:r>
            <a:r>
              <a:rPr lang="en-US" dirty="0" smtClean="0"/>
              <a:t>informal, leading to semi-legal </a:t>
            </a:r>
            <a:r>
              <a:rPr lang="en-US" dirty="0"/>
              <a:t>and illegal </a:t>
            </a:r>
            <a:r>
              <a:rPr lang="en-US" dirty="0" smtClean="0"/>
              <a:t>operation 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600200"/>
            <a:ext cx="29464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ustrial citizenship and EU citizenship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1271</Words>
  <Application>Microsoft Office PowerPoint</Application>
  <PresentationFormat>On-screen Show (4:3)</PresentationFormat>
  <Paragraphs>169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Industrial citizenship and EU citizenship</vt:lpstr>
      <vt:lpstr>The Right not to Have Rights: Posted Worker Acquiescence and Labour Rights Enforcement</vt:lpstr>
      <vt:lpstr>“Transnational Work and the Evoluation of Sovereignty." </vt:lpstr>
      <vt:lpstr> Policy Problem of Posted Work</vt:lpstr>
      <vt:lpstr>     Core Question</vt:lpstr>
      <vt:lpstr>Variegated sovereignty</vt:lpstr>
      <vt:lpstr>Case Study Analysis</vt:lpstr>
      <vt:lpstr>Policy Interviews and text analysis</vt:lpstr>
      <vt:lpstr>PowerPoint Presentation</vt:lpstr>
      <vt:lpstr>Hobbesian Bargain</vt:lpstr>
      <vt:lpstr>PowerPoint Presentation</vt:lpstr>
      <vt:lpstr>Enforcement of CBAs and labour laws made difficult</vt:lpstr>
      <vt:lpstr>Settled in mobility and insecurity migrant labour market and trade union experiences in an enlarged EU (Berntsen, PhD thesis 2015)</vt:lpstr>
      <vt:lpstr>Laval Quartet</vt:lpstr>
      <vt:lpstr>C-396/13 Sähköalojen ammattiliitto ry v. Elektrobudowa Spółka Akcyjna [2015]</vt:lpstr>
      <vt:lpstr>How are posted workers represented/protected  in Europe? </vt:lpstr>
      <vt:lpstr>What does EU law allow? </vt:lpstr>
      <vt:lpstr>PowerPoint Presentation</vt:lpstr>
      <vt:lpstr>EASI project</vt:lpstr>
      <vt:lpstr>Partners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Marketization and neo-liberal citizenship</dc:title>
  <dc:creator>Lillie Nathan</dc:creator>
  <cp:lastModifiedBy>Cecilie Toft Nørgaard</cp:lastModifiedBy>
  <cp:revision>19</cp:revision>
  <dcterms:created xsi:type="dcterms:W3CDTF">2014-10-22T07:52:58Z</dcterms:created>
  <dcterms:modified xsi:type="dcterms:W3CDTF">2016-11-23T09:55:25Z</dcterms:modified>
</cp:coreProperties>
</file>