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21"/>
  </p:notesMasterIdLst>
  <p:sldIdLst>
    <p:sldId id="272" r:id="rId2"/>
    <p:sldId id="273" r:id="rId3"/>
    <p:sldId id="274" r:id="rId4"/>
    <p:sldId id="275" r:id="rId5"/>
    <p:sldId id="276" r:id="rId6"/>
    <p:sldId id="278" r:id="rId7"/>
    <p:sldId id="279" r:id="rId8"/>
    <p:sldId id="277" r:id="rId9"/>
    <p:sldId id="264" r:id="rId10"/>
    <p:sldId id="284" r:id="rId11"/>
    <p:sldId id="293" r:id="rId12"/>
    <p:sldId id="265" r:id="rId13"/>
    <p:sldId id="285" r:id="rId14"/>
    <p:sldId id="286" r:id="rId15"/>
    <p:sldId id="287" r:id="rId16"/>
    <p:sldId id="288" r:id="rId17"/>
    <p:sldId id="290" r:id="rId18"/>
    <p:sldId id="291" r:id="rId19"/>
    <p:sldId id="292" r:id="rId20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A91381-B3D8-495D-9614-976AE523E5C0}" type="datetimeFigureOut">
              <a:rPr lang="fi-FI" smtClean="0"/>
              <a:t>23.11.2016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9A78AE-AD9D-40CB-9AE9-862CEE26102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1043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A78AE-AD9D-40CB-9AE9-862CEE26102B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32083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A78AE-AD9D-40CB-9AE9-862CEE26102B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38319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A78AE-AD9D-40CB-9AE9-862CEE26102B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63152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A78AE-AD9D-40CB-9AE9-862CEE26102B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48682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A78AE-AD9D-40CB-9AE9-862CEE26102B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30352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A78AE-AD9D-40CB-9AE9-862CEE26102B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45915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A78AE-AD9D-40CB-9AE9-862CEE26102B}" type="slidenum">
              <a:rPr lang="fi-FI" smtClean="0"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3062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A78AE-AD9D-40CB-9AE9-862CEE26102B}" type="slidenum">
              <a:rPr lang="fi-FI" smtClean="0"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44345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11F71A-4787-45F6-BE7A-034800ABA7FC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4126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A78AE-AD9D-40CB-9AE9-862CEE26102B}" type="slidenum">
              <a:rPr lang="fi-FI" smtClean="0"/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2091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A78AE-AD9D-40CB-9AE9-862CEE26102B}" type="slidenum">
              <a:rPr lang="fi-FI" smtClean="0"/>
              <a:t>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470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58788" eaLnBrk="0" hangingPunct="0">
              <a:tabLst>
                <a:tab pos="736600" algn="l"/>
                <a:tab pos="1477963" algn="l"/>
                <a:tab pos="2214563" algn="l"/>
                <a:tab pos="2955925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defTabSz="458788" eaLnBrk="0" hangingPunct="0">
              <a:tabLst>
                <a:tab pos="736600" algn="l"/>
                <a:tab pos="1477963" algn="l"/>
                <a:tab pos="2214563" algn="l"/>
                <a:tab pos="2955925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defTabSz="458788" eaLnBrk="0" hangingPunct="0">
              <a:tabLst>
                <a:tab pos="736600" algn="l"/>
                <a:tab pos="1477963" algn="l"/>
                <a:tab pos="2214563" algn="l"/>
                <a:tab pos="2955925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defTabSz="458788" eaLnBrk="0" hangingPunct="0">
              <a:tabLst>
                <a:tab pos="736600" algn="l"/>
                <a:tab pos="1477963" algn="l"/>
                <a:tab pos="2214563" algn="l"/>
                <a:tab pos="2955925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defTabSz="458788" eaLnBrk="0" hangingPunct="0">
              <a:tabLst>
                <a:tab pos="736600" algn="l"/>
                <a:tab pos="1477963" algn="l"/>
                <a:tab pos="2214563" algn="l"/>
                <a:tab pos="2955925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36600" algn="l"/>
                <a:tab pos="1477963" algn="l"/>
                <a:tab pos="2214563" algn="l"/>
                <a:tab pos="2955925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36600" algn="l"/>
                <a:tab pos="1477963" algn="l"/>
                <a:tab pos="2214563" algn="l"/>
                <a:tab pos="2955925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36600" algn="l"/>
                <a:tab pos="1477963" algn="l"/>
                <a:tab pos="2214563" algn="l"/>
                <a:tab pos="2955925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36600" algn="l"/>
                <a:tab pos="1477963" algn="l"/>
                <a:tab pos="2214563" algn="l"/>
                <a:tab pos="2955925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/>
            <a:fld id="{716DC6C4-0239-47A7-8F01-0FCDF8C11DB1}" type="slidenum">
              <a:rPr lang="en-US" altLang="fi-FI" sz="120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2</a:t>
            </a:fld>
            <a:endParaRPr lang="en-US" altLang="fi-FI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4579" name="Text Box 1"/>
          <p:cNvSpPr txBox="1">
            <a:spLocks noChangeArrowheads="1"/>
          </p:cNvSpPr>
          <p:nvPr/>
        </p:nvSpPr>
        <p:spPr bwMode="auto">
          <a:xfrm>
            <a:off x="1142467" y="684928"/>
            <a:ext cx="4573068" cy="343045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/>
          </a:p>
        </p:txBody>
      </p:sp>
      <p:sp>
        <p:nvSpPr>
          <p:cNvPr id="24580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13332" y="4343691"/>
            <a:ext cx="5026530" cy="4111019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3303" tIns="46653" rIns="93303" bIns="46653" anchor="ctr"/>
          <a:lstStyle/>
          <a:p>
            <a:endParaRPr lang="en-US" altLang="fi-FI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58788" eaLnBrk="0" hangingPunct="0">
              <a:tabLst>
                <a:tab pos="736600" algn="l"/>
                <a:tab pos="1477963" algn="l"/>
                <a:tab pos="2214563" algn="l"/>
                <a:tab pos="2955925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defTabSz="458788" eaLnBrk="0" hangingPunct="0">
              <a:tabLst>
                <a:tab pos="736600" algn="l"/>
                <a:tab pos="1477963" algn="l"/>
                <a:tab pos="2214563" algn="l"/>
                <a:tab pos="2955925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defTabSz="458788" eaLnBrk="0" hangingPunct="0">
              <a:tabLst>
                <a:tab pos="736600" algn="l"/>
                <a:tab pos="1477963" algn="l"/>
                <a:tab pos="2214563" algn="l"/>
                <a:tab pos="2955925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defTabSz="458788" eaLnBrk="0" hangingPunct="0">
              <a:tabLst>
                <a:tab pos="736600" algn="l"/>
                <a:tab pos="1477963" algn="l"/>
                <a:tab pos="2214563" algn="l"/>
                <a:tab pos="2955925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defTabSz="458788" eaLnBrk="0" hangingPunct="0">
              <a:tabLst>
                <a:tab pos="736600" algn="l"/>
                <a:tab pos="1477963" algn="l"/>
                <a:tab pos="2214563" algn="l"/>
                <a:tab pos="2955925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36600" algn="l"/>
                <a:tab pos="1477963" algn="l"/>
                <a:tab pos="2214563" algn="l"/>
                <a:tab pos="2955925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36600" algn="l"/>
                <a:tab pos="1477963" algn="l"/>
                <a:tab pos="2214563" algn="l"/>
                <a:tab pos="2955925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36600" algn="l"/>
                <a:tab pos="1477963" algn="l"/>
                <a:tab pos="2214563" algn="l"/>
                <a:tab pos="2955925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36600" algn="l"/>
                <a:tab pos="1477963" algn="l"/>
                <a:tab pos="2214563" algn="l"/>
                <a:tab pos="2955925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/>
            <a:fld id="{960FF4DD-A1DF-49C3-A76D-FD7A701DD53B}" type="slidenum">
              <a:rPr lang="en-US" altLang="fi-FI" sz="120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3</a:t>
            </a:fld>
            <a:endParaRPr lang="en-US" altLang="fi-FI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3885666" y="8687382"/>
            <a:ext cx="2972334" cy="456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1833" tIns="47754" rIns="91833" bIns="47754" anchor="b"/>
          <a:lstStyle>
            <a:lvl1pPr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marL="758825" indent="-292100"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marL="1166813" indent="-233363"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marL="1633538" indent="-233363"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marL="2100263" indent="-233363"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57463" indent="-233363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3014663" indent="-233363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71863" indent="-233363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929063" indent="-233363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algn="r" eaLnBrk="1" hangingPunct="1"/>
            <a:fld id="{2F88AAA7-4EDC-4521-B6D2-D13FC38465D2}" type="slidenum">
              <a:rPr lang="en-US" altLang="fi-FI" sz="1200">
                <a:solidFill>
                  <a:srgbClr val="000000"/>
                </a:solidFill>
                <a:latin typeface="Times New Roman" pitchFamily="18" charset="0"/>
              </a:rPr>
              <a:pPr algn="r" eaLnBrk="1" hangingPunct="1"/>
              <a:t>3</a:t>
            </a:fld>
            <a:endParaRPr lang="en-US" altLang="fi-FI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5604" name="Text Box 2"/>
          <p:cNvSpPr txBox="1">
            <a:spLocks noChangeArrowheads="1"/>
          </p:cNvSpPr>
          <p:nvPr/>
        </p:nvSpPr>
        <p:spPr bwMode="auto">
          <a:xfrm>
            <a:off x="0" y="8687382"/>
            <a:ext cx="2972335" cy="456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1833" tIns="47754" rIns="91833" bIns="47754" anchor="b"/>
          <a:lstStyle>
            <a:lvl1pPr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marL="758825" indent="-292100"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marL="1166813" indent="-233363"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marL="1633538" indent="-233363"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marL="2100263" indent="-233363"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57463" indent="-233363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3014663" indent="-233363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71863" indent="-233363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929063" indent="-233363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/>
            <a:endParaRPr lang="en-US" altLang="fi-FI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5605" name="Text Box 3"/>
          <p:cNvSpPr txBox="1">
            <a:spLocks noChangeArrowheads="1"/>
          </p:cNvSpPr>
          <p:nvPr/>
        </p:nvSpPr>
        <p:spPr bwMode="auto">
          <a:xfrm>
            <a:off x="0" y="1"/>
            <a:ext cx="2972335" cy="456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1833" tIns="47754" rIns="91833" bIns="47754"/>
          <a:lstStyle>
            <a:lvl1pPr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marL="758825" indent="-292100"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marL="1166813" indent="-233363"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marL="1633538" indent="-233363"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marL="2100263" indent="-233363"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57463" indent="-233363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3014663" indent="-233363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71863" indent="-233363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929063" indent="-233363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/>
            <a:endParaRPr lang="en-US" altLang="fi-FI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5606" name="Text Box 4"/>
          <p:cNvSpPr txBox="1">
            <a:spLocks noChangeArrowheads="1"/>
          </p:cNvSpPr>
          <p:nvPr/>
        </p:nvSpPr>
        <p:spPr bwMode="auto">
          <a:xfrm>
            <a:off x="3885666" y="1"/>
            <a:ext cx="2972334" cy="456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1833" tIns="47754" rIns="91833" bIns="47754"/>
          <a:lstStyle>
            <a:lvl1pPr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marL="758825" indent="-292100"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marL="1166813" indent="-233363"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marL="1633538" indent="-233363"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marL="2100263" indent="-233363"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57463" indent="-233363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3014663" indent="-233363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71863" indent="-233363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929063" indent="-233363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algn="r" eaLnBrk="1" hangingPunct="1"/>
            <a:endParaRPr lang="en-US" altLang="fi-FI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5607" name="Text Box 5"/>
          <p:cNvSpPr txBox="1">
            <a:spLocks noChangeArrowheads="1"/>
          </p:cNvSpPr>
          <p:nvPr/>
        </p:nvSpPr>
        <p:spPr bwMode="auto">
          <a:xfrm>
            <a:off x="1142467" y="695107"/>
            <a:ext cx="457306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/>
          </a:p>
        </p:txBody>
      </p:sp>
      <p:sp>
        <p:nvSpPr>
          <p:cNvPr id="25608" name="Rectangle 6"/>
          <p:cNvSpPr txBox="1">
            <a:spLocks noGrp="1" noChangeArrowheads="1"/>
          </p:cNvSpPr>
          <p:nvPr>
            <p:ph type="body"/>
          </p:nvPr>
        </p:nvSpPr>
        <p:spPr>
          <a:xfrm>
            <a:off x="913332" y="4343691"/>
            <a:ext cx="5026530" cy="4204087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3303" tIns="46653" rIns="93303" bIns="46653" anchor="ctr"/>
          <a:lstStyle/>
          <a:p>
            <a:endParaRPr lang="en-US" altLang="fi-FI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58788" eaLnBrk="0" hangingPunct="0">
              <a:tabLst>
                <a:tab pos="736600" algn="l"/>
                <a:tab pos="1477963" algn="l"/>
                <a:tab pos="2214563" algn="l"/>
                <a:tab pos="2955925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defTabSz="458788" eaLnBrk="0" hangingPunct="0">
              <a:tabLst>
                <a:tab pos="736600" algn="l"/>
                <a:tab pos="1477963" algn="l"/>
                <a:tab pos="2214563" algn="l"/>
                <a:tab pos="2955925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defTabSz="458788" eaLnBrk="0" hangingPunct="0">
              <a:tabLst>
                <a:tab pos="736600" algn="l"/>
                <a:tab pos="1477963" algn="l"/>
                <a:tab pos="2214563" algn="l"/>
                <a:tab pos="2955925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defTabSz="458788" eaLnBrk="0" hangingPunct="0">
              <a:tabLst>
                <a:tab pos="736600" algn="l"/>
                <a:tab pos="1477963" algn="l"/>
                <a:tab pos="2214563" algn="l"/>
                <a:tab pos="2955925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defTabSz="458788" eaLnBrk="0" hangingPunct="0">
              <a:tabLst>
                <a:tab pos="736600" algn="l"/>
                <a:tab pos="1477963" algn="l"/>
                <a:tab pos="2214563" algn="l"/>
                <a:tab pos="2955925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36600" algn="l"/>
                <a:tab pos="1477963" algn="l"/>
                <a:tab pos="2214563" algn="l"/>
                <a:tab pos="2955925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36600" algn="l"/>
                <a:tab pos="1477963" algn="l"/>
                <a:tab pos="2214563" algn="l"/>
                <a:tab pos="2955925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36600" algn="l"/>
                <a:tab pos="1477963" algn="l"/>
                <a:tab pos="2214563" algn="l"/>
                <a:tab pos="2955925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736600" algn="l"/>
                <a:tab pos="1477963" algn="l"/>
                <a:tab pos="2214563" algn="l"/>
                <a:tab pos="2955925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/>
            <a:fld id="{7F59AAAE-3B40-454C-9257-B6A8F45E9505}" type="slidenum">
              <a:rPr lang="en-US" altLang="fi-FI" sz="120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4</a:t>
            </a:fld>
            <a:endParaRPr lang="en-US" altLang="fi-FI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3885666" y="8687382"/>
            <a:ext cx="2972334" cy="456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1833" tIns="47754" rIns="91833" bIns="47754" anchor="b"/>
          <a:lstStyle>
            <a:lvl1pPr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marL="758825" indent="-292100"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marL="1166813" indent="-233363"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marL="1633538" indent="-233363"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marL="2100263" indent="-233363"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57463" indent="-233363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3014663" indent="-233363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71863" indent="-233363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929063" indent="-233363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algn="r" eaLnBrk="1" hangingPunct="1"/>
            <a:fld id="{A132DB9A-3C63-4782-89CD-A8CE3820590B}" type="slidenum">
              <a:rPr lang="en-US" altLang="fi-FI" sz="1200">
                <a:solidFill>
                  <a:srgbClr val="000000"/>
                </a:solidFill>
                <a:latin typeface="Times New Roman" pitchFamily="18" charset="0"/>
              </a:rPr>
              <a:pPr algn="r" eaLnBrk="1" hangingPunct="1"/>
              <a:t>4</a:t>
            </a:fld>
            <a:endParaRPr lang="en-US" altLang="fi-FI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6628" name="Text Box 3"/>
          <p:cNvSpPr txBox="1">
            <a:spLocks noChangeArrowheads="1"/>
          </p:cNvSpPr>
          <p:nvPr/>
        </p:nvSpPr>
        <p:spPr bwMode="auto">
          <a:xfrm>
            <a:off x="0" y="8687382"/>
            <a:ext cx="2972335" cy="456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1833" tIns="47754" rIns="91833" bIns="47754" anchor="b"/>
          <a:lstStyle>
            <a:lvl1pPr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marL="758825" indent="-292100"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marL="1166813" indent="-233363"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marL="1633538" indent="-233363"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marL="2100263" indent="-233363"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57463" indent="-233363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3014663" indent="-233363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71863" indent="-233363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929063" indent="-233363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/>
            <a:endParaRPr lang="en-US" altLang="fi-FI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6629" name="Text Box 4"/>
          <p:cNvSpPr txBox="1">
            <a:spLocks noChangeArrowheads="1"/>
          </p:cNvSpPr>
          <p:nvPr/>
        </p:nvSpPr>
        <p:spPr bwMode="auto">
          <a:xfrm>
            <a:off x="0" y="1"/>
            <a:ext cx="2972335" cy="456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1833" tIns="47754" rIns="91833" bIns="47754"/>
          <a:lstStyle>
            <a:lvl1pPr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marL="758825" indent="-292100"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marL="1166813" indent="-233363"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marL="1633538" indent="-233363"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marL="2100263" indent="-233363"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57463" indent="-233363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3014663" indent="-233363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71863" indent="-233363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929063" indent="-233363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/>
            <a:endParaRPr lang="en-US" altLang="fi-FI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6630" name="Text Box 5"/>
          <p:cNvSpPr txBox="1">
            <a:spLocks noChangeArrowheads="1"/>
          </p:cNvSpPr>
          <p:nvPr/>
        </p:nvSpPr>
        <p:spPr bwMode="auto">
          <a:xfrm>
            <a:off x="3885666" y="1"/>
            <a:ext cx="2972334" cy="4566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1833" tIns="47754" rIns="91833" bIns="47754"/>
          <a:lstStyle>
            <a:lvl1pPr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marL="758825" indent="-292100"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marL="1166813" indent="-233363"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marL="1633538" indent="-233363"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marL="2100263" indent="-233363" defTabSz="458788" eaLnBrk="0" hangingPunct="0"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57463" indent="-233363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3014663" indent="-233363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71863" indent="-233363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929063" indent="-233363" defTabSz="45878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57200" algn="l"/>
                <a:tab pos="915988" algn="l"/>
                <a:tab pos="1374775" algn="l"/>
                <a:tab pos="1833563" algn="l"/>
                <a:tab pos="2287588" algn="l"/>
                <a:tab pos="2747963" algn="l"/>
                <a:tab pos="3205163" algn="l"/>
                <a:tab pos="3667125" algn="l"/>
                <a:tab pos="4122738" algn="l"/>
                <a:tab pos="4584700" algn="l"/>
                <a:tab pos="5040313" algn="l"/>
                <a:tab pos="5502275" algn="l"/>
                <a:tab pos="5954713" algn="l"/>
                <a:tab pos="6416675" algn="l"/>
                <a:tab pos="6872288" algn="l"/>
                <a:tab pos="7334250" algn="l"/>
                <a:tab pos="7789863" algn="l"/>
                <a:tab pos="8251825" algn="l"/>
                <a:tab pos="8709025" algn="l"/>
                <a:tab pos="9170988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algn="r" eaLnBrk="1" hangingPunct="1"/>
            <a:endParaRPr lang="en-US" altLang="fi-FI" sz="12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6631" name="Text Box 6"/>
          <p:cNvSpPr txBox="1">
            <a:spLocks noChangeArrowheads="1"/>
          </p:cNvSpPr>
          <p:nvPr/>
        </p:nvSpPr>
        <p:spPr bwMode="auto">
          <a:xfrm>
            <a:off x="1603" y="0"/>
            <a:ext cx="1602" cy="145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 altLang="fi-FI"/>
          </a:p>
        </p:txBody>
      </p:sp>
      <p:sp>
        <p:nvSpPr>
          <p:cNvPr id="26632" name="Rectangle 7"/>
          <p:cNvSpPr>
            <a:spLocks noGrp="1" noChangeArrowheads="1"/>
          </p:cNvSpPr>
          <p:nvPr>
            <p:ph type="body"/>
          </p:nvPr>
        </p:nvSpPr>
        <p:spPr>
          <a:xfrm>
            <a:off x="913332" y="4343691"/>
            <a:ext cx="5026530" cy="420408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fi-FI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A78AE-AD9D-40CB-9AE9-862CEE26102B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89392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A78AE-AD9D-40CB-9AE9-862CEE26102B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49943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A78AE-AD9D-40CB-9AE9-862CEE26102B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36495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A78AE-AD9D-40CB-9AE9-862CEE26102B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60123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A78AE-AD9D-40CB-9AE9-862CEE26102B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2541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lma_oranssi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84" name="Rectangle 12"/>
          <p:cNvSpPr>
            <a:spLocks noGrp="1" noChangeArrowheads="1"/>
          </p:cNvSpPr>
          <p:nvPr>
            <p:ph type="dt" sz="half" idx="2"/>
          </p:nvPr>
        </p:nvSpPr>
        <p:spPr>
          <a:xfrm>
            <a:off x="493713" y="6192838"/>
            <a:ext cx="2133600" cy="331787"/>
          </a:xfrm>
        </p:spPr>
        <p:txBody>
          <a:bodyPr/>
          <a:lstStyle>
            <a:lvl1pPr>
              <a:defRPr/>
            </a:lvl1pPr>
          </a:lstStyle>
          <a:p>
            <a:fld id="{B0E0A302-E76C-4E9D-8D31-288FEDE579F1}" type="datetime1">
              <a:rPr lang="fi-FI">
                <a:solidFill>
                  <a:srgbClr val="000000"/>
                </a:solidFill>
              </a:rPr>
              <a:pPr/>
              <a:t>23.11.2016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ftr" sz="quarter" idx="3"/>
          </p:nvPr>
        </p:nvSpPr>
        <p:spPr>
          <a:xfrm>
            <a:off x="2916238" y="6192838"/>
            <a:ext cx="2895600" cy="331787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1DB47D5-9924-43CE-937C-3B6EEDF76F6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092" name="Rectangle 20"/>
          <p:cNvSpPr>
            <a:spLocks noGrp="1" noChangeArrowheads="1"/>
          </p:cNvSpPr>
          <p:nvPr>
            <p:ph type="ctrTitle"/>
          </p:nvPr>
        </p:nvSpPr>
        <p:spPr>
          <a:xfrm>
            <a:off x="1547813" y="2130425"/>
            <a:ext cx="6911975" cy="1470025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93" name="Rectangle 21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4149725"/>
            <a:ext cx="6985000" cy="1008063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11" name="Kuva 10" descr="kaksikielinensjae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290000" y="5346000"/>
            <a:ext cx="1800000" cy="1195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364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8C361A-EA2B-4A1A-9044-AE5096E09820}" type="datetime1">
              <a:rPr lang="fi-FI">
                <a:solidFill>
                  <a:srgbClr val="000000"/>
                </a:solidFill>
              </a:rPr>
              <a:pPr/>
              <a:t>23.11.2016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F0F0B8-DA64-4C69-A87E-8C15A3ED0F1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56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84975" y="269875"/>
            <a:ext cx="1963738" cy="55356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90588" y="269875"/>
            <a:ext cx="5741987" cy="55356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9DA966-1E3F-441B-9199-0238BC615874}" type="datetime1">
              <a:rPr lang="fi-FI">
                <a:solidFill>
                  <a:srgbClr val="000000"/>
                </a:solidFill>
              </a:rPr>
              <a:pPr/>
              <a:t>23.11.2016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0A846C-4A82-4F5C-8C31-4637B2601A5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6410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273050"/>
            <a:ext cx="82264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5613" y="1598613"/>
            <a:ext cx="4037012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598613"/>
            <a:ext cx="4037013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9553E-21D4-4251-877A-FCC56017CC0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2740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650" y="1484313"/>
            <a:ext cx="7929563" cy="6508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8223250" cy="21828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40175"/>
            <a:ext cx="8223250" cy="218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>
          <a:xfrm>
            <a:off x="7812088" y="1009650"/>
            <a:ext cx="1325562" cy="2555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fi-FI"/>
              <a:t>| </a:t>
            </a:r>
            <a:fld id="{95354B84-C733-415C-BAAD-C4CFEB11AA54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2833017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BCF8E65-3B99-45D4-8CF5-C5337EE58604}" type="datetime1">
              <a:rPr lang="fi-FI">
                <a:solidFill>
                  <a:srgbClr val="000000"/>
                </a:solidFill>
              </a:rPr>
              <a:pPr/>
              <a:t>23.11.2016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4B0CD8-22CB-4EB1-9BD2-3678B1BC309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07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F7DB4A-5CB6-49C6-B77F-F0CC692756F7}" type="datetime1">
              <a:rPr lang="fi-FI">
                <a:solidFill>
                  <a:srgbClr val="000000"/>
                </a:solidFill>
              </a:rPr>
              <a:pPr/>
              <a:t>23.11.2016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6DD52C-4A2A-46DF-BD3B-8848596CF5F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57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90588" y="1643063"/>
            <a:ext cx="3852862" cy="4162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895850" y="1643063"/>
            <a:ext cx="3852863" cy="4162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C5917B-86D0-4131-AC16-9E50F30EE710}" type="datetime1">
              <a:rPr lang="fi-FI">
                <a:solidFill>
                  <a:srgbClr val="000000"/>
                </a:solidFill>
              </a:rPr>
              <a:pPr/>
              <a:t>23.11.2016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39ECBC-5D25-41DB-B863-0DD70FB2FB0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7864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0323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83568" y="1535112"/>
            <a:ext cx="3813820" cy="1101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83568" y="2708919"/>
            <a:ext cx="3813820" cy="341724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11017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708919"/>
            <a:ext cx="4041775" cy="341724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E05BA8F-96ED-41A3-ABCD-115F986C16B9}" type="datetime1">
              <a:rPr lang="fi-FI">
                <a:solidFill>
                  <a:srgbClr val="000000"/>
                </a:solidFill>
              </a:rPr>
              <a:pPr/>
              <a:t>23.11.2016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EF321D-EC7E-4399-94E1-37EB1B39113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302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22B191-ECCE-4601-BB70-FB194FFCC099}" type="datetime1">
              <a:rPr lang="fi-FI">
                <a:solidFill>
                  <a:srgbClr val="000000"/>
                </a:solidFill>
              </a:rPr>
              <a:pPr/>
              <a:t>23.11.2016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3D87B7-899E-480D-AA60-BE15E3FD63D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052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C1357D-99E2-4930-AFE8-E140F1ACFD42}" type="datetime1">
              <a:rPr lang="fi-FI">
                <a:solidFill>
                  <a:srgbClr val="000000"/>
                </a:solidFill>
              </a:rPr>
              <a:pPr/>
              <a:t>23.11.2016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79158A-F357-46E3-A262-D69F7FD8278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106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273050"/>
            <a:ext cx="278194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83568" y="1484784"/>
            <a:ext cx="2781945" cy="46413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E1746B-D0D4-4028-9BBA-4807AEA5B0EC}" type="datetime1">
              <a:rPr lang="fi-FI">
                <a:solidFill>
                  <a:srgbClr val="000000"/>
                </a:solidFill>
              </a:rPr>
              <a:pPr/>
              <a:t>23.11.2016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EA5C06-90F0-48B5-A8DB-806E392B62D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726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41D6FF-DDB3-495F-B4BC-04467ED88508}" type="datetime1">
              <a:rPr lang="fi-FI">
                <a:solidFill>
                  <a:srgbClr val="000000"/>
                </a:solidFill>
              </a:rPr>
              <a:pPr/>
              <a:t>23.11.2016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68CD22-7E22-48B8-8FA7-E88AD754E91A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711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 descr="Pystypalkki_oranssi.jp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36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3713" y="6237288"/>
            <a:ext cx="2133600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fld id="{68E111C9-C060-4F8F-A3B0-71175B883B24}" type="datetime1">
              <a:rPr lang="fi-FI">
                <a:solidFill>
                  <a:srgbClr val="000000"/>
                </a:solidFill>
              </a:rPr>
              <a:pPr/>
              <a:t>23.11.2016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16238" y="6237288"/>
            <a:ext cx="2895600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02675" y="44450"/>
            <a:ext cx="40640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09FD273A-8285-4A9F-B12F-0FBCAE29B29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41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890588" y="269875"/>
            <a:ext cx="7858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en-US" dirty="0" smtClean="0"/>
          </a:p>
        </p:txBody>
      </p:sp>
      <p:pic>
        <p:nvPicPr>
          <p:cNvPr id="13" name="Kuva 12" descr="kaksikielinensjae.jp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7290000" y="5346000"/>
            <a:ext cx="1800000" cy="1195497"/>
          </a:xfrm>
          <a:prstGeom prst="rect">
            <a:avLst/>
          </a:prstGeom>
        </p:spPr>
      </p:pic>
      <p:sp>
        <p:nvSpPr>
          <p:cNvPr id="104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0588" y="1643063"/>
            <a:ext cx="7858125" cy="416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67674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99"/>
        </a:buClr>
        <a:buSzPct val="85000"/>
        <a:buFont typeface="Wingdings" pitchFamily="2" charset="2"/>
        <a:buBlip>
          <a:blip r:embed="rId1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Right not to Have </a:t>
            </a:r>
            <a:r>
              <a:rPr lang="en-US" dirty="0" smtClean="0"/>
              <a:t>Rights: Posted Worker Acquiescence and Labour Rights Enforcement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lnSpc>
                <a:spcPct val="80000"/>
              </a:lnSpc>
              <a:buClrTx/>
              <a:buSzTx/>
              <a:buNone/>
            </a:pPr>
            <a:r>
              <a:rPr lang="fi-FI" sz="1600" kern="1200" dirty="0">
                <a:solidFill>
                  <a:srgbClr val="898989"/>
                </a:solidFill>
                <a:latin typeface="Calibri"/>
              </a:rPr>
              <a:t>Nathan </a:t>
            </a:r>
            <a:r>
              <a:rPr lang="fi-FI" sz="1600" kern="1200" dirty="0" err="1">
                <a:solidFill>
                  <a:srgbClr val="898989"/>
                </a:solidFill>
                <a:latin typeface="Calibri"/>
              </a:rPr>
              <a:t>Lillie</a:t>
            </a:r>
            <a:endParaRPr lang="fi-FI" sz="1600" kern="1200" dirty="0">
              <a:solidFill>
                <a:srgbClr val="898989"/>
              </a:solidFill>
              <a:latin typeface="Calibri"/>
            </a:endParaRPr>
          </a:p>
          <a:p>
            <a:pPr marL="0" lvl="0" indent="0" algn="ctr">
              <a:lnSpc>
                <a:spcPct val="80000"/>
              </a:lnSpc>
              <a:buClrTx/>
              <a:buSzTx/>
              <a:buNone/>
            </a:pPr>
            <a:r>
              <a:rPr lang="fi-FI" sz="1600" kern="1200" dirty="0">
                <a:solidFill>
                  <a:srgbClr val="898989"/>
                </a:solidFill>
                <a:latin typeface="Calibri"/>
              </a:rPr>
              <a:t>23 </a:t>
            </a:r>
            <a:r>
              <a:rPr lang="fi-FI" sz="1600" kern="1200" dirty="0" err="1">
                <a:solidFill>
                  <a:srgbClr val="898989"/>
                </a:solidFill>
                <a:latin typeface="Calibri"/>
              </a:rPr>
              <a:t>Oct</a:t>
            </a:r>
            <a:r>
              <a:rPr lang="fi-FI" sz="1600" kern="1200" dirty="0">
                <a:solidFill>
                  <a:srgbClr val="898989"/>
                </a:solidFill>
                <a:latin typeface="Calibri"/>
              </a:rPr>
              <a:t> 2014</a:t>
            </a:r>
          </a:p>
          <a:p>
            <a:pPr marL="0" lvl="0" indent="0" algn="ctr">
              <a:lnSpc>
                <a:spcPct val="80000"/>
              </a:lnSpc>
              <a:buClrTx/>
              <a:buSzTx/>
              <a:buNone/>
            </a:pPr>
            <a:r>
              <a:rPr lang="fi-FI" sz="1600" kern="1200" dirty="0">
                <a:solidFill>
                  <a:srgbClr val="898989"/>
                </a:solidFill>
                <a:latin typeface="Calibri"/>
              </a:rPr>
              <a:t> </a:t>
            </a:r>
            <a:r>
              <a:rPr lang="en-US" sz="1600" kern="1200" dirty="0">
                <a:solidFill>
                  <a:prstClr val="black"/>
                </a:solidFill>
                <a:latin typeface="Calibri"/>
              </a:rPr>
              <a:t>This research was funded by the European Research Council's Starting Grant #263782, "Transnational Work and the Evolution of Sovereignty", and Academy of Finland's Project Grant #</a:t>
            </a:r>
            <a:r>
              <a:rPr lang="en-US" sz="1600" kern="1200" dirty="0" smtClean="0">
                <a:solidFill>
                  <a:prstClr val="black"/>
                </a:solidFill>
                <a:latin typeface="Calibri"/>
              </a:rPr>
              <a:t>265572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42824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theoretical </a:t>
            </a:r>
            <a:r>
              <a:rPr lang="en-US" dirty="0"/>
              <a:t>right to freely engage in contracts </a:t>
            </a:r>
            <a:r>
              <a:rPr lang="en-US" dirty="0" smtClean="0"/>
              <a:t>of employment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 smtClean="0"/>
              <a:t>they </a:t>
            </a:r>
            <a:r>
              <a:rPr lang="en-US" dirty="0"/>
              <a:t>cannot usually enforce these </a:t>
            </a:r>
            <a:r>
              <a:rPr lang="en-US" dirty="0" smtClean="0"/>
              <a:t>contracts; post-hoc revision by employers, or exploitation of </a:t>
            </a:r>
            <a:r>
              <a:rPr lang="en-US" dirty="0" err="1" smtClean="0"/>
              <a:t>unclarities</a:t>
            </a:r>
            <a:endParaRPr lang="en-US" dirty="0" smtClean="0"/>
          </a:p>
          <a:p>
            <a:r>
              <a:rPr lang="en-US" dirty="0" smtClean="0"/>
              <a:t>epidemic </a:t>
            </a:r>
            <a:r>
              <a:rPr lang="en-US" dirty="0"/>
              <a:t>of </a:t>
            </a:r>
            <a:r>
              <a:rPr lang="en-US" dirty="0" smtClean="0"/>
              <a:t>wage theft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7430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Enforcement of CBAs and labour laws made difficult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every time you have to figure out exactly what is the law that applies to this person. You know, does he have a Dutch contract? Does he have a Polish contract or a Romanian contract? Is he even under EU law? And that makes it almost impossible for us to really organize these people.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64195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200" b="1" smtClean="0"/>
              <a:t>Settled in mobility and insecurity</a:t>
            </a:r>
            <a:br>
              <a:rPr lang="en-GB" sz="3200" b="1" smtClean="0"/>
            </a:br>
            <a:r>
              <a:rPr lang="en-GB" sz="3200" b="1" smtClean="0"/>
              <a:t>migrant labour market and trade union experiences in an enlarged EU (Berntsen, PhD thesis 2015)</a:t>
            </a:r>
            <a:endParaRPr lang="en-US" sz="3200" b="1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charset="0"/>
              <a:buNone/>
            </a:pPr>
            <a:r>
              <a:rPr lang="en-GB" dirty="0" smtClean="0"/>
              <a:t>“the common pragmatic response of [posted] workers to substandard employment is to either accept these conditions or to move on to a better job opportunity, they avoid challenging the way cross-border employment is organized and instead contribute to the continuation of current labour relations.”  </a:t>
            </a:r>
          </a:p>
          <a:p>
            <a:pPr marL="0" indent="0">
              <a:buFont typeface="Arial" charset="0"/>
              <a:buNone/>
            </a:pPr>
            <a:r>
              <a:rPr lang="en-GB" dirty="0" smtClean="0"/>
              <a:t>(Berntsen 2015, based on interviews with posted construction workers in Netherlands) </a:t>
            </a:r>
            <a:endParaRPr lang="fi-FI" dirty="0" smtClean="0"/>
          </a:p>
          <a:p>
            <a:pPr marL="0" indent="0"/>
            <a:endParaRPr lang="fi-FI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Laval</a:t>
            </a:r>
            <a:r>
              <a:rPr lang="fi-FI" dirty="0" smtClean="0"/>
              <a:t> Quartet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C-341/05 </a:t>
            </a:r>
            <a:r>
              <a:rPr lang="it-IT" i="1" dirty="0"/>
              <a:t>Laval un </a:t>
            </a:r>
            <a:r>
              <a:rPr lang="it-IT" i="1" dirty="0" err="1"/>
              <a:t>Partneri</a:t>
            </a:r>
            <a:r>
              <a:rPr lang="it-IT" i="1" dirty="0"/>
              <a:t> </a:t>
            </a:r>
            <a:r>
              <a:rPr lang="it-IT" dirty="0"/>
              <a:t>[2007] ECR I-11767</a:t>
            </a:r>
          </a:p>
          <a:p>
            <a:r>
              <a:rPr lang="fi-FI" dirty="0" smtClean="0"/>
              <a:t>C-346/06 </a:t>
            </a:r>
            <a:r>
              <a:rPr lang="fi-FI" i="1" dirty="0" err="1"/>
              <a:t>Rüffert</a:t>
            </a:r>
            <a:r>
              <a:rPr lang="fi-FI" i="1" dirty="0"/>
              <a:t> </a:t>
            </a:r>
            <a:r>
              <a:rPr lang="fi-FI" dirty="0"/>
              <a:t>[2008] ECR I-1989</a:t>
            </a:r>
          </a:p>
          <a:p>
            <a:r>
              <a:rPr lang="fi-FI" dirty="0" smtClean="0"/>
              <a:t>C-319/06 </a:t>
            </a:r>
            <a:r>
              <a:rPr lang="fi-FI" i="1" dirty="0" err="1"/>
              <a:t>Commission</a:t>
            </a:r>
            <a:r>
              <a:rPr lang="fi-FI" i="1" dirty="0"/>
              <a:t> </a:t>
            </a:r>
            <a:r>
              <a:rPr lang="fi-FI" i="1" dirty="0" err="1"/>
              <a:t>vs</a:t>
            </a:r>
            <a:r>
              <a:rPr lang="fi-FI" i="1" dirty="0"/>
              <a:t> Luxembourg </a:t>
            </a:r>
            <a:r>
              <a:rPr lang="fi-FI" dirty="0"/>
              <a:t>[2008] ECR I-4323</a:t>
            </a:r>
          </a:p>
          <a:p>
            <a:r>
              <a:rPr lang="en-US" dirty="0" smtClean="0"/>
              <a:t>C-438/05 </a:t>
            </a:r>
            <a:r>
              <a:rPr lang="en-US" i="1" dirty="0"/>
              <a:t>The International Transport Workers’ Federation and The Finnish Seamen’s Union </a:t>
            </a:r>
            <a:r>
              <a:rPr lang="en-US" dirty="0"/>
              <a:t>[2007] ECR </a:t>
            </a:r>
            <a:r>
              <a:rPr lang="en-US" dirty="0" smtClean="0"/>
              <a:t>I-</a:t>
            </a:r>
            <a:r>
              <a:rPr lang="fi-FI" dirty="0" smtClean="0"/>
              <a:t>10779</a:t>
            </a:r>
          </a:p>
          <a:p>
            <a:r>
              <a:rPr lang="fi-FI" dirty="0" smtClean="0"/>
              <a:t>C-396/13 </a:t>
            </a:r>
            <a:r>
              <a:rPr lang="fi-FI" i="1" dirty="0" smtClean="0"/>
              <a:t>Sähköalojen </a:t>
            </a:r>
            <a:r>
              <a:rPr lang="fi-FI" i="1" dirty="0"/>
              <a:t>ammattiliitto </a:t>
            </a:r>
            <a:r>
              <a:rPr lang="fi-FI" i="1" dirty="0" smtClean="0"/>
              <a:t>ry </a:t>
            </a:r>
            <a:r>
              <a:rPr lang="fi-FI" dirty="0" smtClean="0"/>
              <a:t>[2015</a:t>
            </a:r>
            <a:r>
              <a:rPr lang="fi-FI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67323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C-396/13 </a:t>
            </a:r>
            <a:r>
              <a:rPr lang="fi-FI" i="1" dirty="0"/>
              <a:t>Sähköalojen ammattiliitto ry v. </a:t>
            </a:r>
            <a:r>
              <a:rPr lang="fi-FI" i="1" dirty="0" err="1"/>
              <a:t>Elektrobudowa</a:t>
            </a:r>
            <a:r>
              <a:rPr lang="fi-FI" i="1" dirty="0"/>
              <a:t> </a:t>
            </a:r>
            <a:r>
              <a:rPr lang="fi-FI" i="1" dirty="0" err="1"/>
              <a:t>Spółka</a:t>
            </a:r>
            <a:r>
              <a:rPr lang="fi-FI" i="1" dirty="0"/>
              <a:t> </a:t>
            </a:r>
            <a:r>
              <a:rPr lang="fi-FI" i="1" dirty="0" err="1"/>
              <a:t>Akcyjna</a:t>
            </a:r>
            <a:r>
              <a:rPr lang="fi-FI" i="1" dirty="0"/>
              <a:t> </a:t>
            </a:r>
            <a:r>
              <a:rPr lang="fi-FI" dirty="0" smtClean="0"/>
              <a:t>[2015]</a:t>
            </a:r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CJEU </a:t>
            </a:r>
            <a:r>
              <a:rPr lang="fi-FI" dirty="0" err="1" smtClean="0"/>
              <a:t>reference</a:t>
            </a:r>
            <a:r>
              <a:rPr lang="fi-FI" dirty="0" smtClean="0"/>
              <a:t> </a:t>
            </a:r>
            <a:r>
              <a:rPr lang="fi-FI" dirty="0" err="1" smtClean="0"/>
              <a:t>from</a:t>
            </a:r>
            <a:r>
              <a:rPr lang="fi-FI" dirty="0" smtClean="0"/>
              <a:t> Satakunta labour </a:t>
            </a:r>
            <a:r>
              <a:rPr lang="fi-FI" dirty="0" err="1" smtClean="0"/>
              <a:t>court</a:t>
            </a:r>
            <a:endParaRPr lang="fi-FI" dirty="0" smtClean="0"/>
          </a:p>
          <a:p>
            <a:r>
              <a:rPr lang="fi-FI" dirty="0" err="1" smtClean="0"/>
              <a:t>Questions</a:t>
            </a:r>
            <a:r>
              <a:rPr lang="fi-FI" dirty="0" smtClean="0"/>
              <a:t>: </a:t>
            </a:r>
          </a:p>
          <a:p>
            <a:pPr lvl="1"/>
            <a:r>
              <a:rPr lang="fi-FI" dirty="0" err="1" smtClean="0"/>
              <a:t>Right</a:t>
            </a:r>
            <a:r>
              <a:rPr lang="fi-FI" dirty="0" smtClean="0"/>
              <a:t> of </a:t>
            </a:r>
            <a:r>
              <a:rPr lang="fi-FI" dirty="0" err="1" smtClean="0"/>
              <a:t>union</a:t>
            </a:r>
            <a:r>
              <a:rPr lang="fi-FI" dirty="0" smtClean="0"/>
              <a:t> to </a:t>
            </a:r>
            <a:r>
              <a:rPr lang="fi-FI" dirty="0" err="1" smtClean="0"/>
              <a:t>represent</a:t>
            </a:r>
            <a:r>
              <a:rPr lang="fi-FI" dirty="0" smtClean="0"/>
              <a:t> </a:t>
            </a:r>
            <a:r>
              <a:rPr lang="fi-FI" dirty="0" err="1" smtClean="0"/>
              <a:t>Polish</a:t>
            </a:r>
            <a:r>
              <a:rPr lang="fi-FI" dirty="0" smtClean="0"/>
              <a:t> </a:t>
            </a:r>
            <a:r>
              <a:rPr lang="fi-FI" dirty="0" err="1" smtClean="0"/>
              <a:t>workers</a:t>
            </a:r>
            <a:r>
              <a:rPr lang="fi-FI" dirty="0" smtClean="0"/>
              <a:t> in </a:t>
            </a:r>
            <a:r>
              <a:rPr lang="fi-FI" dirty="0" err="1" smtClean="0"/>
              <a:t>court</a:t>
            </a:r>
            <a:r>
              <a:rPr lang="fi-FI" dirty="0" smtClean="0"/>
              <a:t>? </a:t>
            </a:r>
          </a:p>
          <a:p>
            <a:pPr lvl="1"/>
            <a:r>
              <a:rPr lang="fi-FI" dirty="0" err="1" smtClean="0"/>
              <a:t>application</a:t>
            </a:r>
            <a:r>
              <a:rPr lang="fi-FI" dirty="0" smtClean="0"/>
              <a:t> of CBA </a:t>
            </a:r>
            <a:r>
              <a:rPr lang="fi-FI" dirty="0" err="1" smtClean="0"/>
              <a:t>pay</a:t>
            </a:r>
            <a:r>
              <a:rPr lang="fi-FI" dirty="0" smtClean="0"/>
              <a:t> </a:t>
            </a:r>
            <a:r>
              <a:rPr lang="fi-FI" dirty="0" err="1" smtClean="0"/>
              <a:t>scales</a:t>
            </a:r>
            <a:r>
              <a:rPr lang="fi-FI" dirty="0" smtClean="0"/>
              <a:t> and </a:t>
            </a:r>
            <a:r>
              <a:rPr lang="fi-FI" dirty="0" err="1" smtClean="0"/>
              <a:t>application</a:t>
            </a:r>
            <a:r>
              <a:rPr lang="fi-FI" dirty="0" smtClean="0"/>
              <a:t> of </a:t>
            </a:r>
            <a:r>
              <a:rPr lang="fi-FI" dirty="0" err="1" smtClean="0"/>
              <a:t>supplementary</a:t>
            </a:r>
            <a:r>
              <a:rPr lang="fi-FI" dirty="0" smtClean="0"/>
              <a:t> </a:t>
            </a:r>
            <a:r>
              <a:rPr lang="fi-FI" dirty="0" err="1" smtClean="0"/>
              <a:t>payments</a:t>
            </a:r>
            <a:r>
              <a:rPr lang="fi-FI" dirty="0" smtClean="0"/>
              <a:t> and </a:t>
            </a:r>
            <a:r>
              <a:rPr lang="fi-FI" dirty="0" err="1" smtClean="0"/>
              <a:t>allowances</a:t>
            </a:r>
            <a:r>
              <a:rPr lang="fi-FI" dirty="0" smtClean="0"/>
              <a:t> to the </a:t>
            </a:r>
            <a:r>
              <a:rPr lang="fi-FI" dirty="0" err="1" smtClean="0"/>
              <a:t>minimum</a:t>
            </a:r>
            <a:r>
              <a:rPr lang="fi-FI" dirty="0" smtClean="0"/>
              <a:t> </a:t>
            </a:r>
            <a:r>
              <a:rPr lang="fi-FI" dirty="0" err="1" smtClean="0"/>
              <a:t>wage</a:t>
            </a:r>
            <a:r>
              <a:rPr lang="fi-FI" dirty="0" smtClean="0"/>
              <a:t>?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16924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2800" dirty="0">
                <a:solidFill>
                  <a:srgbClr val="000000"/>
                </a:solidFill>
                <a:ea typeface="+mn-ea"/>
              </a:rPr>
              <a:t>How are posted workers represented/protected  in Europe?</a:t>
            </a:r>
            <a:r>
              <a:rPr lang="fi-FI" sz="2800" dirty="0">
                <a:solidFill>
                  <a:srgbClr val="000000"/>
                </a:solidFill>
                <a:ea typeface="+mn-ea"/>
              </a:rPr>
              <a:t/>
            </a:r>
            <a:br>
              <a:rPr lang="fi-FI" sz="2800" dirty="0">
                <a:solidFill>
                  <a:srgbClr val="000000"/>
                </a:solidFill>
                <a:ea typeface="+mn-ea"/>
              </a:rPr>
            </a:b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sz="2000" dirty="0" smtClean="0"/>
              <a:t>Via </a:t>
            </a:r>
            <a:r>
              <a:rPr lang="en-US" sz="2000" dirty="0"/>
              <a:t>membership in home country unions - never actually happens</a:t>
            </a:r>
            <a:endParaRPr lang="fi-FI" sz="2000" dirty="0"/>
          </a:p>
          <a:p>
            <a:pPr lvl="0"/>
            <a:r>
              <a:rPr lang="en-US" sz="2000" dirty="0"/>
              <a:t>Via membership in host country unions </a:t>
            </a:r>
            <a:endParaRPr lang="en-US" sz="2000" dirty="0" smtClean="0"/>
          </a:p>
          <a:p>
            <a:pPr lvl="1"/>
            <a:r>
              <a:rPr lang="en-US" sz="1600" dirty="0" smtClean="0"/>
              <a:t>Not usually members</a:t>
            </a:r>
            <a:r>
              <a:rPr lang="en-US" sz="1600" dirty="0"/>
              <a:t>, and if so it is only for short term, usually instrumental when seeking legal aid</a:t>
            </a:r>
            <a:endParaRPr lang="fi-FI" sz="1600" dirty="0"/>
          </a:p>
          <a:p>
            <a:pPr lvl="0"/>
            <a:r>
              <a:rPr lang="en-US" sz="2000" dirty="0"/>
              <a:t>Organizing </a:t>
            </a:r>
          </a:p>
          <a:p>
            <a:pPr lvl="1"/>
            <a:r>
              <a:rPr lang="en-US" sz="1600" dirty="0" smtClean="0"/>
              <a:t>active </a:t>
            </a:r>
            <a:r>
              <a:rPr lang="en-US" sz="1600" dirty="0"/>
              <a:t>strategies to go to worksites and convince workers to join</a:t>
            </a:r>
            <a:endParaRPr lang="fi-FI" sz="1600" dirty="0"/>
          </a:p>
          <a:p>
            <a:pPr lvl="0"/>
            <a:r>
              <a:rPr lang="en-US" sz="2000" dirty="0"/>
              <a:t>Mobilizing </a:t>
            </a:r>
          </a:p>
          <a:p>
            <a:pPr lvl="1"/>
            <a:r>
              <a:rPr lang="en-US" sz="1600" dirty="0" smtClean="0"/>
              <a:t>involvement </a:t>
            </a:r>
            <a:r>
              <a:rPr lang="en-US" sz="1600" dirty="0"/>
              <a:t>via participation in some union </a:t>
            </a:r>
            <a:r>
              <a:rPr lang="en-US" sz="1600" dirty="0" smtClean="0"/>
              <a:t>action (strike)</a:t>
            </a:r>
          </a:p>
          <a:p>
            <a:pPr lvl="1"/>
            <a:r>
              <a:rPr lang="en-US" sz="1600" dirty="0" smtClean="0"/>
              <a:t>Alternatively, solidaristic secondary action by host country workers can be effective </a:t>
            </a:r>
            <a:endParaRPr lang="fi-FI" sz="1600" dirty="0"/>
          </a:p>
          <a:p>
            <a:pPr lvl="0"/>
            <a:r>
              <a:rPr lang="en-US" sz="2000" dirty="0"/>
              <a:t>Labour inspection</a:t>
            </a:r>
            <a:endParaRPr lang="fi-FI" sz="2000" dirty="0"/>
          </a:p>
          <a:p>
            <a:pPr lvl="0"/>
            <a:r>
              <a:rPr lang="en-US" sz="2000" dirty="0" smtClean="0"/>
              <a:t>Autonomous </a:t>
            </a:r>
            <a:r>
              <a:rPr lang="en-US" sz="2000" dirty="0"/>
              <a:t>organization </a:t>
            </a:r>
            <a:endParaRPr lang="en-US" sz="2000" dirty="0" smtClean="0"/>
          </a:p>
          <a:p>
            <a:pPr lvl="1"/>
            <a:r>
              <a:rPr lang="en-US" sz="1600" dirty="0" smtClean="0"/>
              <a:t>- </a:t>
            </a:r>
            <a:r>
              <a:rPr lang="en-US" sz="1600" dirty="0"/>
              <a:t>networks, wildcat strikes</a:t>
            </a:r>
            <a:endParaRPr lang="fi-FI" sz="1600" dirty="0"/>
          </a:p>
          <a:p>
            <a:pPr lvl="0"/>
            <a:r>
              <a:rPr lang="en-US" sz="2000" dirty="0"/>
              <a:t>main contractor liability  </a:t>
            </a:r>
            <a:r>
              <a:rPr lang="en-US" sz="2000" dirty="0" smtClean="0"/>
              <a:t>(and public contracting standards)</a:t>
            </a:r>
            <a:endParaRPr lang="fi-FI" sz="2000" dirty="0"/>
          </a:p>
          <a:p>
            <a:pPr marL="0" indent="0">
              <a:buNone/>
            </a:pP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521844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does EU law allow?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sz="2000" dirty="0" smtClean="0"/>
              <a:t>Via </a:t>
            </a:r>
            <a:r>
              <a:rPr lang="en-US" sz="2000" dirty="0"/>
              <a:t>home country unions - was pushed in the </a:t>
            </a:r>
            <a:r>
              <a:rPr lang="en-US" sz="2000" i="1" dirty="0"/>
              <a:t>Laval</a:t>
            </a:r>
            <a:r>
              <a:rPr lang="en-US" sz="2000" dirty="0"/>
              <a:t> case </a:t>
            </a:r>
          </a:p>
          <a:p>
            <a:pPr lvl="1"/>
            <a:r>
              <a:rPr lang="en-US" sz="1600" dirty="0" smtClean="0"/>
              <a:t>But usually no capacity or inclination to do this</a:t>
            </a:r>
            <a:endParaRPr lang="fi-FI" sz="1600" dirty="0"/>
          </a:p>
          <a:p>
            <a:pPr lvl="0"/>
            <a:r>
              <a:rPr lang="en-US" sz="2000" dirty="0"/>
              <a:t>Via host country unions - the major way they have standards enforced but limited to PWD directive and legal extension,</a:t>
            </a:r>
            <a:endParaRPr lang="fi-FI" sz="2000" dirty="0"/>
          </a:p>
          <a:p>
            <a:pPr lvl="1"/>
            <a:r>
              <a:rPr lang="en-US" sz="2000" dirty="0"/>
              <a:t>practice often </a:t>
            </a:r>
            <a:r>
              <a:rPr lang="en-US" sz="2000" dirty="0" smtClean="0"/>
              <a:t>unclear but enforcement of wage standards for PWs limited to extended agreements and minimum wages</a:t>
            </a:r>
            <a:endParaRPr lang="fi-FI" sz="2000" dirty="0"/>
          </a:p>
          <a:p>
            <a:pPr lvl="0"/>
            <a:r>
              <a:rPr lang="en-US" sz="2000" dirty="0"/>
              <a:t>Organizing </a:t>
            </a:r>
          </a:p>
          <a:p>
            <a:pPr lvl="1"/>
            <a:r>
              <a:rPr lang="en-US" sz="1600" dirty="0" smtClean="0"/>
              <a:t>Resource intensive, requires ideology, appropriate union structure</a:t>
            </a:r>
            <a:endParaRPr lang="fi-FI" sz="1600" dirty="0"/>
          </a:p>
          <a:p>
            <a:pPr lvl="0"/>
            <a:r>
              <a:rPr lang="en-US" sz="2000" dirty="0"/>
              <a:t>Mobilizing </a:t>
            </a:r>
          </a:p>
          <a:p>
            <a:pPr lvl="1"/>
            <a:r>
              <a:rPr lang="en-US" sz="1600" dirty="0" smtClean="0"/>
              <a:t>Hard to do</a:t>
            </a:r>
          </a:p>
          <a:p>
            <a:pPr lvl="1"/>
            <a:r>
              <a:rPr lang="en-US" sz="1600" dirty="0" smtClean="0"/>
              <a:t>Secondary action not permitted in most countries or situations</a:t>
            </a:r>
            <a:endParaRPr lang="fi-FI" sz="1600" dirty="0"/>
          </a:p>
          <a:p>
            <a:pPr lvl="0"/>
            <a:r>
              <a:rPr lang="en-US" sz="2000" dirty="0"/>
              <a:t>Labour inspection </a:t>
            </a:r>
            <a:r>
              <a:rPr lang="en-US" sz="2000" dirty="0" smtClean="0"/>
              <a:t>– (potentially) constrained </a:t>
            </a:r>
            <a:r>
              <a:rPr lang="en-US" sz="2000" dirty="0"/>
              <a:t>by Enforcement Directive</a:t>
            </a:r>
            <a:endParaRPr lang="fi-FI" sz="2000" dirty="0"/>
          </a:p>
          <a:p>
            <a:pPr lvl="0"/>
            <a:r>
              <a:rPr lang="en-US" sz="2000" dirty="0"/>
              <a:t>Own organization - hard to do and rarely turns out well</a:t>
            </a:r>
            <a:endParaRPr lang="fi-FI" sz="2000" dirty="0"/>
          </a:p>
          <a:p>
            <a:pPr lvl="0"/>
            <a:r>
              <a:rPr lang="en-US" sz="2000" dirty="0"/>
              <a:t>main contractor liability, </a:t>
            </a:r>
            <a:r>
              <a:rPr lang="en-US" sz="2000" dirty="0" smtClean="0"/>
              <a:t>(potentially) constrained </a:t>
            </a:r>
            <a:r>
              <a:rPr lang="en-US" sz="2000" dirty="0"/>
              <a:t>by Enforcement </a:t>
            </a:r>
            <a:r>
              <a:rPr lang="en-US" sz="2000" dirty="0" smtClean="0"/>
              <a:t>Directive</a:t>
            </a:r>
          </a:p>
          <a:p>
            <a:pPr lvl="1"/>
            <a:r>
              <a:rPr lang="en-US" sz="1600" dirty="0" smtClean="0"/>
              <a:t>Public contracting standards prohibited by </a:t>
            </a:r>
            <a:r>
              <a:rPr lang="en-US" sz="1600" i="1" dirty="0" err="1" smtClean="0"/>
              <a:t>Rüffert</a:t>
            </a:r>
            <a:r>
              <a:rPr lang="en-US" sz="1600" dirty="0"/>
              <a:t> </a:t>
            </a:r>
            <a:r>
              <a:rPr lang="en-US" sz="1600" dirty="0" smtClean="0"/>
              <a:t>decision</a:t>
            </a:r>
            <a:endParaRPr lang="fi-FI" sz="16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2864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graphicFrame>
        <p:nvGraphicFramePr>
          <p:cNvPr id="7" name="Picture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6309710"/>
              </p:ext>
            </p:extLst>
          </p:nvPr>
        </p:nvGraphicFramePr>
        <p:xfrm>
          <a:off x="899592" y="692696"/>
          <a:ext cx="7857385" cy="49199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70859"/>
                <a:gridCol w="1570859"/>
                <a:gridCol w="1571889"/>
                <a:gridCol w="1571889"/>
                <a:gridCol w="1571889"/>
              </a:tblGrid>
              <a:tr h="9075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 </a:t>
                      </a:r>
                      <a:endParaRPr lang="fi-F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97" marR="458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Extension Mechanism</a:t>
                      </a:r>
                      <a:endParaRPr lang="fi-F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97" marR="458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Shop floor union structures</a:t>
                      </a:r>
                      <a:endParaRPr lang="fi-F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97" marR="458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Main Contractor Liability</a:t>
                      </a:r>
                      <a:endParaRPr lang="fi-F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97" marR="458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Labour Inspection</a:t>
                      </a:r>
                      <a:endParaRPr lang="fi-FI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97" marR="45897" marT="0" marB="0"/>
                </a:tc>
              </a:tr>
              <a:tr h="10814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Finland</a:t>
                      </a:r>
                      <a:endParaRPr lang="fi-F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97" marR="458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Legal extension of industry  CBAs</a:t>
                      </a:r>
                      <a:endParaRPr lang="fi-FI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97" marR="458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Strong in </a:t>
                      </a:r>
                      <a:r>
                        <a:rPr lang="en-GB" sz="1600" dirty="0" smtClean="0">
                          <a:effectLst/>
                        </a:rPr>
                        <a:t>domestic </a:t>
                      </a:r>
                      <a:r>
                        <a:rPr lang="en-GB" sz="1600" dirty="0">
                          <a:effectLst/>
                        </a:rPr>
                        <a:t>firms </a:t>
                      </a:r>
                      <a:endParaRPr lang="fi-F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97" marR="458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weak</a:t>
                      </a:r>
                      <a:endParaRPr lang="fi-FI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97" marR="458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subordinate to union strategy</a:t>
                      </a:r>
                      <a:endParaRPr lang="fi-FI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97" marR="45897" marT="0" marB="0"/>
                </a:tc>
              </a:tr>
              <a:tr h="257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Estonia</a:t>
                      </a:r>
                      <a:endParaRPr lang="fi-F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97" marR="458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no CBAs</a:t>
                      </a:r>
                      <a:endParaRPr lang="fi-FI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97" marR="458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None</a:t>
                      </a:r>
                      <a:endParaRPr lang="fi-F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97" marR="458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none</a:t>
                      </a:r>
                      <a:endParaRPr lang="fi-FI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97" marR="458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weak</a:t>
                      </a:r>
                      <a:endParaRPr lang="fi-FI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97" marR="45897" marT="0" marB="0"/>
                </a:tc>
              </a:tr>
              <a:tr h="8066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Germany</a:t>
                      </a:r>
                      <a:endParaRPr lang="fi-F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97" marR="458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minimum wage</a:t>
                      </a:r>
                      <a:endParaRPr lang="fi-F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97" marR="458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weak via works councils</a:t>
                      </a:r>
                      <a:endParaRPr lang="fi-F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97" marR="458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strong</a:t>
                      </a:r>
                      <a:endParaRPr lang="fi-F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97" marR="458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Criminal</a:t>
                      </a:r>
                      <a:r>
                        <a:rPr lang="en-GB" sz="1600" baseline="0" dirty="0" smtClean="0">
                          <a:effectLst/>
                        </a:rPr>
                        <a:t> </a:t>
                      </a:r>
                      <a:r>
                        <a:rPr lang="en-GB" sz="1600" dirty="0" smtClean="0">
                          <a:effectLst/>
                        </a:rPr>
                        <a:t>law </a:t>
                      </a:r>
                      <a:r>
                        <a:rPr lang="en-GB" sz="1600" dirty="0">
                          <a:effectLst/>
                        </a:rPr>
                        <a:t>oriented</a:t>
                      </a:r>
                      <a:endParaRPr lang="fi-F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97" marR="45897" marT="0" marB="0"/>
                </a:tc>
              </a:tr>
              <a:tr h="8066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Netherlands</a:t>
                      </a:r>
                      <a:endParaRPr lang="fi-FI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97" marR="458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Legal extension of industry CBAs</a:t>
                      </a:r>
                      <a:endParaRPr lang="fi-F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97" marR="458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weak but </a:t>
                      </a:r>
                      <a:r>
                        <a:rPr lang="en-GB" sz="1600" dirty="0" smtClean="0">
                          <a:effectLst/>
                        </a:rPr>
                        <a:t>unions seek </a:t>
                      </a:r>
                      <a:r>
                        <a:rPr lang="en-GB" sz="1600" dirty="0">
                          <a:effectLst/>
                        </a:rPr>
                        <a:t>to improve</a:t>
                      </a:r>
                      <a:endParaRPr lang="fi-F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97" marR="458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medium</a:t>
                      </a:r>
                      <a:endParaRPr lang="fi-FI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97" marR="458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Fragmented</a:t>
                      </a:r>
                      <a:endParaRPr lang="fi-F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97" marR="45897" marT="0" marB="0"/>
                </a:tc>
              </a:tr>
              <a:tr h="963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United Kingdom</a:t>
                      </a:r>
                      <a:endParaRPr lang="fi-F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97" marR="458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CBA </a:t>
                      </a:r>
                      <a:r>
                        <a:rPr lang="en-GB" sz="1600" dirty="0">
                          <a:effectLst/>
                        </a:rPr>
                        <a:t>extended </a:t>
                      </a:r>
                      <a:r>
                        <a:rPr lang="en-GB" sz="1600" dirty="0" smtClean="0">
                          <a:effectLst/>
                        </a:rPr>
                        <a:t>site-by</a:t>
                      </a:r>
                      <a:r>
                        <a:rPr lang="en-GB" sz="1600" baseline="0" dirty="0" smtClean="0">
                          <a:effectLst/>
                        </a:rPr>
                        <a:t>-site</a:t>
                      </a:r>
                      <a:endParaRPr lang="fi-F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97" marR="458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Strong</a:t>
                      </a:r>
                      <a:endParaRPr lang="fi-F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97" marR="458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none</a:t>
                      </a:r>
                      <a:endParaRPr lang="fi-F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97" marR="4589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No data</a:t>
                      </a:r>
                      <a:endParaRPr lang="fi-F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897" marR="45897" marT="0" marB="0"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79513" y="6165304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FF0000"/>
                </a:solidFill>
              </a:rPr>
              <a:t>NOTE: ONLY INVOLVES THE SITES WE RESEARCHED (INDUSTRIAL CONSTRUCTION) </a:t>
            </a:r>
            <a:endParaRPr lang="fi-F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46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 smtClean="0"/>
              <a:t>EASI </a:t>
            </a:r>
            <a:r>
              <a:rPr lang="fi-FI" altLang="fi-FI" dirty="0" err="1" smtClean="0"/>
              <a:t>project</a:t>
            </a:r>
            <a:endParaRPr lang="fi-FI" altLang="fi-FI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204864"/>
            <a:ext cx="7858125" cy="4162425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fi-FI" sz="2400" dirty="0" smtClean="0"/>
              <a:t>EU </a:t>
            </a:r>
            <a:r>
              <a:rPr lang="fi-FI" sz="2400" dirty="0" err="1" smtClean="0"/>
              <a:t>Commission</a:t>
            </a:r>
            <a:r>
              <a:rPr lang="fi-FI" sz="2400" dirty="0" smtClean="0"/>
              <a:t> DG EMPL </a:t>
            </a:r>
            <a:r>
              <a:rPr lang="fi-FI" sz="2400" dirty="0" err="1" smtClean="0"/>
              <a:t>funded</a:t>
            </a:r>
            <a:r>
              <a:rPr lang="fi-FI" sz="2400" dirty="0" smtClean="0"/>
              <a:t> </a:t>
            </a:r>
            <a:r>
              <a:rPr lang="fi-FI" sz="2400" dirty="0" err="1" smtClean="0"/>
              <a:t>project</a:t>
            </a:r>
            <a:endParaRPr lang="fi-FI" sz="2400" dirty="0" smtClean="0"/>
          </a:p>
          <a:p>
            <a:pPr>
              <a:defRPr/>
            </a:pPr>
            <a:r>
              <a:rPr lang="fi-FI" sz="2400" dirty="0" smtClean="0"/>
              <a:t>Project </a:t>
            </a:r>
            <a:r>
              <a:rPr lang="fi-FI" sz="2400" dirty="0" err="1" smtClean="0"/>
              <a:t>goal</a:t>
            </a:r>
            <a:r>
              <a:rPr lang="fi-FI" sz="2400" dirty="0" smtClean="0"/>
              <a:t> is to </a:t>
            </a:r>
            <a:r>
              <a:rPr lang="fi-FI" sz="2400" dirty="0" err="1" smtClean="0"/>
              <a:t>strengthen</a:t>
            </a:r>
            <a:r>
              <a:rPr lang="fi-FI" sz="2400" dirty="0" smtClean="0"/>
              <a:t> </a:t>
            </a:r>
            <a:r>
              <a:rPr lang="fi-FI" sz="2400" dirty="0" err="1" smtClean="0"/>
              <a:t>worker</a:t>
            </a:r>
            <a:r>
              <a:rPr lang="fi-FI" sz="2400" dirty="0" smtClean="0"/>
              <a:t> </a:t>
            </a:r>
            <a:r>
              <a:rPr lang="fi-FI" sz="2400" dirty="0" err="1" smtClean="0"/>
              <a:t>protection</a:t>
            </a:r>
            <a:r>
              <a:rPr lang="fi-FI" sz="2400" dirty="0" smtClean="0"/>
              <a:t> and </a:t>
            </a:r>
            <a:r>
              <a:rPr lang="fi-FI" sz="2400" dirty="0" err="1" smtClean="0"/>
              <a:t>union</a:t>
            </a:r>
            <a:r>
              <a:rPr lang="fi-FI" sz="2400" dirty="0" smtClean="0"/>
              <a:t> </a:t>
            </a:r>
            <a:r>
              <a:rPr lang="fi-FI" sz="2400" dirty="0" err="1" smtClean="0"/>
              <a:t>rights</a:t>
            </a:r>
            <a:r>
              <a:rPr lang="fi-FI" sz="2400" dirty="0" smtClean="0"/>
              <a:t> for </a:t>
            </a:r>
            <a:r>
              <a:rPr lang="fi-FI" sz="2400" dirty="0" err="1" smtClean="0"/>
              <a:t>posted</a:t>
            </a:r>
            <a:r>
              <a:rPr lang="fi-FI" sz="2400" dirty="0" smtClean="0"/>
              <a:t> </a:t>
            </a:r>
            <a:r>
              <a:rPr lang="fi-FI" sz="2400" dirty="0" err="1" smtClean="0"/>
              <a:t>workers</a:t>
            </a:r>
            <a:r>
              <a:rPr lang="fi-FI" sz="2400" dirty="0" smtClean="0"/>
              <a:t> in the new </a:t>
            </a:r>
            <a:r>
              <a:rPr lang="fi-FI" sz="2400" dirty="0" err="1" smtClean="0"/>
              <a:t>environment</a:t>
            </a:r>
            <a:endParaRPr lang="fi-FI" sz="2400" dirty="0" smtClean="0"/>
          </a:p>
          <a:p>
            <a:pPr>
              <a:defRPr/>
            </a:pPr>
            <a:r>
              <a:rPr lang="fi-FI" sz="2400" dirty="0" err="1" smtClean="0"/>
              <a:t>We</a:t>
            </a:r>
            <a:r>
              <a:rPr lang="fi-FI" sz="2400" dirty="0" smtClean="0"/>
              <a:t> </a:t>
            </a:r>
            <a:r>
              <a:rPr lang="fi-FI" sz="2400" dirty="0" err="1" smtClean="0"/>
              <a:t>will</a:t>
            </a:r>
            <a:r>
              <a:rPr lang="fi-FI" sz="2400" dirty="0" smtClean="0"/>
              <a:t> </a:t>
            </a:r>
            <a:r>
              <a:rPr lang="fi-FI" sz="2400" dirty="0" err="1" smtClean="0"/>
              <a:t>summarize</a:t>
            </a:r>
            <a:r>
              <a:rPr lang="fi-FI" sz="2400" dirty="0" smtClean="0"/>
              <a:t> and </a:t>
            </a:r>
            <a:r>
              <a:rPr lang="fi-FI" sz="2400" dirty="0" err="1" smtClean="0"/>
              <a:t>apply</a:t>
            </a:r>
            <a:r>
              <a:rPr lang="fi-FI" sz="2400" dirty="0" smtClean="0"/>
              <a:t> </a:t>
            </a:r>
            <a:r>
              <a:rPr lang="fi-FI" sz="2400" dirty="0" err="1" smtClean="0"/>
              <a:t>lessons</a:t>
            </a:r>
            <a:r>
              <a:rPr lang="fi-FI" sz="2400" dirty="0" smtClean="0"/>
              <a:t> </a:t>
            </a:r>
            <a:r>
              <a:rPr lang="fi-FI" sz="2400" dirty="0" err="1" smtClean="0"/>
              <a:t>from</a:t>
            </a:r>
            <a:r>
              <a:rPr lang="fi-FI" sz="2400" dirty="0" smtClean="0"/>
              <a:t> the </a:t>
            </a:r>
            <a:r>
              <a:rPr lang="fi-FI" sz="2400" dirty="0" err="1" smtClean="0"/>
              <a:t>research</a:t>
            </a:r>
            <a:r>
              <a:rPr lang="fi-FI" sz="2400" dirty="0" smtClean="0"/>
              <a:t>, and </a:t>
            </a:r>
            <a:r>
              <a:rPr lang="fi-FI" sz="2400" dirty="0" err="1" smtClean="0"/>
              <a:t>experiences</a:t>
            </a:r>
            <a:r>
              <a:rPr lang="fi-FI" sz="2400" dirty="0" smtClean="0"/>
              <a:t> of </a:t>
            </a:r>
            <a:r>
              <a:rPr lang="fi-FI" sz="2400" dirty="0" err="1" smtClean="0"/>
              <a:t>practitioners</a:t>
            </a:r>
            <a:r>
              <a:rPr lang="fi-FI" sz="2400" dirty="0" smtClean="0"/>
              <a:t>, to </a:t>
            </a:r>
            <a:r>
              <a:rPr lang="fi-FI" sz="2400" dirty="0" err="1" smtClean="0"/>
              <a:t>develop</a:t>
            </a:r>
            <a:r>
              <a:rPr lang="fi-FI" sz="2400" dirty="0" smtClean="0"/>
              <a:t> </a:t>
            </a:r>
            <a:r>
              <a:rPr lang="fi-FI" sz="2400" dirty="0" err="1" smtClean="0"/>
              <a:t>best</a:t>
            </a:r>
            <a:r>
              <a:rPr lang="fi-FI" sz="2400" dirty="0" smtClean="0"/>
              <a:t> </a:t>
            </a:r>
            <a:r>
              <a:rPr lang="fi-FI" sz="2400" dirty="0" err="1" smtClean="0"/>
              <a:t>practices</a:t>
            </a:r>
            <a:r>
              <a:rPr lang="fi-FI" sz="2400" dirty="0" smtClean="0"/>
              <a:t> in </a:t>
            </a:r>
            <a:r>
              <a:rPr lang="fi-FI" sz="2400" dirty="0" err="1" smtClean="0"/>
              <a:t>cooperation</a:t>
            </a:r>
            <a:r>
              <a:rPr lang="fi-FI" sz="2400" dirty="0" smtClean="0"/>
              <a:t> with labour </a:t>
            </a:r>
            <a:r>
              <a:rPr lang="fi-FI" sz="2400" dirty="0" err="1" smtClean="0"/>
              <a:t>inspectors</a:t>
            </a:r>
            <a:r>
              <a:rPr lang="fi-FI" sz="2400" dirty="0"/>
              <a:t>,</a:t>
            </a:r>
            <a:r>
              <a:rPr lang="fi-FI" sz="2400" dirty="0" smtClean="0"/>
              <a:t> </a:t>
            </a:r>
            <a:r>
              <a:rPr lang="fi-FI" sz="2400" dirty="0" err="1" smtClean="0"/>
              <a:t>trade</a:t>
            </a:r>
            <a:r>
              <a:rPr lang="fi-FI" sz="2400" dirty="0" smtClean="0"/>
              <a:t> </a:t>
            </a:r>
            <a:r>
              <a:rPr lang="fi-FI" sz="2400" dirty="0" err="1" smtClean="0"/>
              <a:t>unionists</a:t>
            </a:r>
            <a:r>
              <a:rPr lang="fi-FI" sz="2400" dirty="0" smtClean="0"/>
              <a:t> and </a:t>
            </a:r>
            <a:r>
              <a:rPr lang="fi-FI" sz="2400" dirty="0" err="1" smtClean="0"/>
              <a:t>other</a:t>
            </a:r>
            <a:r>
              <a:rPr lang="fi-FI" sz="2400" dirty="0" smtClean="0"/>
              <a:t> </a:t>
            </a:r>
            <a:r>
              <a:rPr lang="fi-FI" sz="2400" dirty="0" err="1" smtClean="0"/>
              <a:t>stakeholders</a:t>
            </a:r>
            <a:r>
              <a:rPr lang="fi-FI" sz="2400" dirty="0" smtClean="0"/>
              <a:t>. </a:t>
            </a:r>
          </a:p>
          <a:p>
            <a:pPr>
              <a:defRPr/>
            </a:pPr>
            <a:r>
              <a:rPr lang="fi-FI" sz="2400" dirty="0" err="1" smtClean="0"/>
              <a:t>Workshops</a:t>
            </a:r>
            <a:r>
              <a:rPr lang="fi-FI" sz="2400" dirty="0" smtClean="0"/>
              <a:t>: Bryssel, Helsinki, </a:t>
            </a:r>
            <a:r>
              <a:rPr lang="fi-FI" sz="2400" dirty="0" err="1" smtClean="0"/>
              <a:t>Padova</a:t>
            </a:r>
            <a:r>
              <a:rPr lang="fi-FI" sz="2400" dirty="0" smtClean="0"/>
              <a:t>, Wien, Oslo, Praha</a:t>
            </a:r>
            <a:endParaRPr lang="fi-FI" dirty="0" smtClean="0"/>
          </a:p>
          <a:p>
            <a:pPr marL="0" indent="0">
              <a:buFontTx/>
              <a:buNone/>
              <a:defRPr/>
            </a:pPr>
            <a:r>
              <a:rPr lang="fi-FI" dirty="0" smtClean="0"/>
              <a:t>  </a:t>
            </a:r>
            <a:endParaRPr lang="fi-FI" dirty="0"/>
          </a:p>
        </p:txBody>
      </p:sp>
      <p:sp>
        <p:nvSpPr>
          <p:cNvPr id="3076" name="TextBox 3"/>
          <p:cNvSpPr txBox="1">
            <a:spLocks noChangeArrowheads="1"/>
          </p:cNvSpPr>
          <p:nvPr/>
        </p:nvSpPr>
        <p:spPr bwMode="auto">
          <a:xfrm>
            <a:off x="971550" y="1196752"/>
            <a:ext cx="705643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Blip>
                <a:blip r:embed="rId3"/>
              </a:buBlip>
              <a:defRPr sz="2800">
                <a:solidFill>
                  <a:schemeClr val="tx1"/>
                </a:solidFill>
                <a:latin typeface="Helvetica" charset="0"/>
                <a:ea typeface="MS PGothic" pitchFamily="34" charset="-128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fi-FI" sz="2400" b="1" dirty="0"/>
              <a:t>Posting of Workers: enhancing administrative  cooperation and access to information </a:t>
            </a:r>
            <a:endParaRPr lang="fi-FI" altLang="fi-FI" sz="2400" dirty="0"/>
          </a:p>
        </p:txBody>
      </p:sp>
    </p:spTree>
    <p:extLst>
      <p:ext uri="{BB962C8B-B14F-4D97-AF65-F5344CB8AC3E}">
        <p14:creationId xmlns:p14="http://schemas.microsoft.com/office/powerpoint/2010/main" val="296193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 err="1" smtClean="0"/>
              <a:t>Partners</a:t>
            </a:r>
            <a:endParaRPr lang="fi-FI" altLang="fi-FI" dirty="0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sz="2000" dirty="0" smtClean="0"/>
              <a:t>JyU (</a:t>
            </a:r>
            <a:r>
              <a:rPr lang="fi-FI" altLang="fi-FI" sz="2000" dirty="0" err="1" smtClean="0"/>
              <a:t>coodinator</a:t>
            </a:r>
            <a:r>
              <a:rPr lang="fi-FI" altLang="fi-FI" sz="2000" dirty="0" smtClean="0"/>
              <a:t>)</a:t>
            </a:r>
          </a:p>
          <a:p>
            <a:r>
              <a:rPr lang="fi-FI" altLang="fi-FI" sz="2000" dirty="0" smtClean="0"/>
              <a:t>DG EMPLOY (</a:t>
            </a:r>
            <a:r>
              <a:rPr lang="fi-FI" altLang="fi-FI" sz="2000" dirty="0" err="1" smtClean="0"/>
              <a:t>funder</a:t>
            </a:r>
            <a:r>
              <a:rPr lang="fi-FI" altLang="fi-FI" sz="2000" dirty="0" smtClean="0"/>
              <a:t>)</a:t>
            </a:r>
          </a:p>
          <a:p>
            <a:r>
              <a:rPr lang="fi-FI" altLang="fi-FI" sz="2000" dirty="0" smtClean="0"/>
              <a:t>Uni </a:t>
            </a:r>
            <a:r>
              <a:rPr lang="fi-FI" altLang="fi-FI" sz="2000" dirty="0" err="1" smtClean="0"/>
              <a:t>Padua</a:t>
            </a:r>
            <a:r>
              <a:rPr lang="fi-FI" altLang="fi-FI" sz="2000" dirty="0" smtClean="0"/>
              <a:t> </a:t>
            </a:r>
          </a:p>
          <a:p>
            <a:r>
              <a:rPr lang="fi-FI" altLang="fi-FI" sz="2000" dirty="0" smtClean="0"/>
              <a:t>FORBA, </a:t>
            </a:r>
            <a:r>
              <a:rPr lang="fi-FI" altLang="fi-FI" sz="2000" dirty="0" err="1" smtClean="0"/>
              <a:t>Vienna</a:t>
            </a:r>
            <a:endParaRPr lang="fi-FI" altLang="fi-FI" sz="2000" dirty="0" smtClean="0"/>
          </a:p>
          <a:p>
            <a:r>
              <a:rPr lang="fi-FI" altLang="fi-FI" sz="2000" dirty="0" smtClean="0"/>
              <a:t>SOLIDAR (NGO, Bryssel) </a:t>
            </a:r>
          </a:p>
          <a:p>
            <a:r>
              <a:rPr lang="fi-FI" altLang="fi-FI" sz="2000" dirty="0" smtClean="0"/>
              <a:t>FAFO tutkimusinstituutti, Oslo</a:t>
            </a:r>
          </a:p>
          <a:p>
            <a:r>
              <a:rPr lang="fi-FI" altLang="fi-FI" sz="2000" dirty="0" smtClean="0"/>
              <a:t>Suomalainen työsuojeluvirasto</a:t>
            </a:r>
          </a:p>
          <a:p>
            <a:r>
              <a:rPr lang="fi-FI" altLang="fi-FI" sz="2000" dirty="0" smtClean="0"/>
              <a:t>Italian labour </a:t>
            </a:r>
            <a:r>
              <a:rPr lang="fi-FI" altLang="fi-FI" sz="2000" dirty="0" err="1" smtClean="0"/>
              <a:t>inspection</a:t>
            </a:r>
            <a:endParaRPr lang="fi-FI" altLang="fi-FI" sz="2000" dirty="0" smtClean="0"/>
          </a:p>
          <a:p>
            <a:r>
              <a:rPr lang="fi-FI" altLang="fi-FI" sz="2000" dirty="0" err="1" smtClean="0"/>
              <a:t>Austrian</a:t>
            </a:r>
            <a:r>
              <a:rPr lang="fi-FI" altLang="fi-FI" sz="2000" dirty="0" smtClean="0"/>
              <a:t> labour </a:t>
            </a:r>
            <a:r>
              <a:rPr lang="fi-FI" altLang="fi-FI" sz="2000" dirty="0" err="1" smtClean="0"/>
              <a:t>inspection</a:t>
            </a:r>
            <a:endParaRPr lang="fi-FI" altLang="fi-FI" sz="2000" dirty="0" smtClean="0"/>
          </a:p>
        </p:txBody>
      </p:sp>
      <p:sp>
        <p:nvSpPr>
          <p:cNvPr id="4100" name="Content Placeholder 3"/>
          <p:cNvSpPr>
            <a:spLocks noGrp="1"/>
          </p:cNvSpPr>
          <p:nvPr>
            <p:ph sz="half" idx="4294967295"/>
          </p:nvPr>
        </p:nvSpPr>
        <p:spPr>
          <a:xfrm>
            <a:off x="5105400" y="1600200"/>
            <a:ext cx="4038600" cy="4525963"/>
          </a:xfrm>
        </p:spPr>
        <p:txBody>
          <a:bodyPr/>
          <a:lstStyle/>
          <a:p>
            <a:r>
              <a:rPr lang="fi-FI" altLang="fi-FI" sz="2000" smtClean="0"/>
              <a:t>Uni Tampere (Markku Sippola)</a:t>
            </a:r>
          </a:p>
          <a:p>
            <a:r>
              <a:rPr lang="fi-FI" altLang="fi-FI" sz="2000" smtClean="0"/>
              <a:t>Multicultural Centre Prague (NGO)</a:t>
            </a:r>
          </a:p>
          <a:p>
            <a:r>
              <a:rPr lang="fi-FI" altLang="fi-FI" sz="2000" smtClean="0"/>
              <a:t>EFBWW (European Federation of Building and Woodworkers)</a:t>
            </a:r>
          </a:p>
          <a:p>
            <a:r>
              <a:rPr lang="fi-FI" altLang="fi-FI" sz="2000" smtClean="0"/>
              <a:t>EFFAT (European Federation of Food, Agricultural and Tourism Workers)</a:t>
            </a:r>
          </a:p>
          <a:p>
            <a:r>
              <a:rPr lang="fi-FI" altLang="fi-FI" sz="2000" smtClean="0"/>
              <a:t>Czech Labour Inspection</a:t>
            </a:r>
          </a:p>
          <a:p>
            <a:endParaRPr lang="fi-FI" altLang="fi-FI" smtClean="0"/>
          </a:p>
        </p:txBody>
      </p:sp>
    </p:spTree>
    <p:extLst>
      <p:ext uri="{BB962C8B-B14F-4D97-AF65-F5344CB8AC3E}">
        <p14:creationId xmlns:p14="http://schemas.microsoft.com/office/powerpoint/2010/main" val="332474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altLang="fi-FI" sz="2800" dirty="0" smtClean="0"/>
              <a:t>“Transnational Work and the </a:t>
            </a:r>
            <a:r>
              <a:rPr lang="en-US" altLang="fi-FI" sz="2800" dirty="0" err="1" smtClean="0"/>
              <a:t>Evoluation</a:t>
            </a:r>
            <a:r>
              <a:rPr lang="en-US" altLang="fi-FI" sz="2800" dirty="0" smtClean="0"/>
              <a:t> of Sovereignty." </a:t>
            </a:r>
            <a:endParaRPr lang="en-US" altLang="fi-FI" sz="2800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fi-FI" smtClean="0"/>
              <a:t>| </a:t>
            </a:r>
            <a:fld id="{B0DBEA28-777D-46FC-8A0C-57F2B5B82F4F}" type="slidenum">
              <a:rPr lang="en-US" altLang="fi-FI" smtClean="0"/>
              <a:pPr>
                <a:defRPr/>
              </a:pPr>
              <a:t>2</a:t>
            </a:fld>
            <a:endParaRPr lang="en-US" altLang="fi-FI"/>
          </a:p>
        </p:txBody>
      </p:sp>
      <p:sp>
        <p:nvSpPr>
          <p:cNvPr id="4101" name="Text Box 4"/>
          <p:cNvSpPr txBox="1">
            <a:spLocks noChangeArrowheads="1"/>
          </p:cNvSpPr>
          <p:nvPr/>
        </p:nvSpPr>
        <p:spPr bwMode="auto">
          <a:xfrm>
            <a:off x="461963" y="6300788"/>
            <a:ext cx="2351087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/>
            <a:r>
              <a:rPr lang="nl-NL" altLang="fi-FI" sz="1800">
                <a:solidFill>
                  <a:srgbClr val="707070"/>
                </a:solidFill>
              </a:rPr>
              <a:t>Nathan Lillie – TWES</a:t>
            </a:r>
          </a:p>
        </p:txBody>
      </p:sp>
    </p:spTree>
    <p:extLst>
      <p:ext uri="{BB962C8B-B14F-4D97-AF65-F5344CB8AC3E}">
        <p14:creationId xmlns:p14="http://schemas.microsoft.com/office/powerpoint/2010/main" val="138895998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/>
        <p:txBody>
          <a:bodyPr lIns="90000" tIns="46800" rIns="90000" bIns="46800" anchor="ctr"/>
          <a:lstStyle/>
          <a:p>
            <a:pPr fontAlgn="auto"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altLang="fi-FI" sz="2400"/>
              <a:t> Policy Problem of Posted Work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idx="1"/>
          </p:nvPr>
        </p:nvSpPr>
        <p:spPr/>
        <p:txBody>
          <a:bodyPr lIns="90000" tIns="46800" rIns="90000" bIns="46800"/>
          <a:lstStyle/>
          <a:p>
            <a:pPr marL="334963" indent="-334963">
              <a:lnSpc>
                <a:spcPct val="90000"/>
              </a:lnSpc>
              <a:buClr>
                <a:srgbClr val="707070"/>
              </a:buClr>
              <a:buFont typeface="Arial" charset="0"/>
              <a:buChar char="•"/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</a:pPr>
            <a:r>
              <a:rPr lang="en-US" altLang="fi-FI" smtClean="0"/>
              <a:t>Posted work: when a company sends an employee abroad to work</a:t>
            </a:r>
          </a:p>
          <a:p>
            <a:pPr marL="334963" indent="-334963">
              <a:lnSpc>
                <a:spcPct val="90000"/>
              </a:lnSpc>
              <a:buClr>
                <a:srgbClr val="707070"/>
              </a:buClr>
              <a:buFont typeface="Arial" charset="0"/>
              <a:buChar char="•"/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</a:pPr>
            <a:r>
              <a:rPr lang="en-US" altLang="fi-FI" smtClean="0"/>
              <a:t>Home country conditions - EU free movement</a:t>
            </a:r>
          </a:p>
          <a:p>
            <a:pPr marL="334963" indent="-334963">
              <a:lnSpc>
                <a:spcPct val="90000"/>
              </a:lnSpc>
              <a:buClr>
                <a:srgbClr val="707070"/>
              </a:buClr>
              <a:buFont typeface="Arial" charset="0"/>
              <a:buChar char="•"/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</a:pPr>
            <a:r>
              <a:rPr lang="en-US" altLang="fi-FI" smtClean="0"/>
              <a:t>Workers in same physical space have different rights based on nationality of employer</a:t>
            </a:r>
          </a:p>
          <a:p>
            <a:pPr marL="334963" indent="-334963">
              <a:lnSpc>
                <a:spcPct val="90000"/>
              </a:lnSpc>
              <a:buFontTx/>
              <a:buNone/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</a:pPr>
            <a:endParaRPr lang="en-US" altLang="fi-FI" smtClean="0"/>
          </a:p>
          <a:p>
            <a:pPr marL="334963" indent="-334963">
              <a:lnSpc>
                <a:spcPct val="90000"/>
              </a:lnSpc>
              <a:buFontTx/>
              <a:buNone/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</a:pPr>
            <a:endParaRPr lang="nl-NL" altLang="fi-FI" smtClean="0"/>
          </a:p>
          <a:p>
            <a:pPr marL="334963" indent="-334963">
              <a:lnSpc>
                <a:spcPct val="90000"/>
              </a:lnSpc>
              <a:buFontTx/>
              <a:buNone/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</a:pPr>
            <a:endParaRPr lang="nl-NL" altLang="fi-FI" smtClean="0"/>
          </a:p>
          <a:p>
            <a:pPr marL="334963" indent="-334963">
              <a:lnSpc>
                <a:spcPct val="90000"/>
              </a:lnSpc>
              <a:buFontTx/>
              <a:buNone/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</a:pPr>
            <a:endParaRPr lang="nl-NL" altLang="fi-FI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fi-FI"/>
              <a:t>| </a:t>
            </a:r>
            <a:fld id="{B6271332-9E44-4C8B-8F57-B1DE1033B4AD}" type="slidenum">
              <a:rPr lang="en-US" altLang="fi-FI"/>
              <a:pPr>
                <a:defRPr/>
              </a:pPr>
              <a:t>3</a:t>
            </a:fld>
            <a:endParaRPr lang="en-US" altLang="fi-FI"/>
          </a:p>
        </p:txBody>
      </p:sp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461963" y="6300788"/>
            <a:ext cx="2351087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/>
            <a:r>
              <a:rPr lang="nl-NL" altLang="fi-FI" sz="1800">
                <a:solidFill>
                  <a:srgbClr val="707070"/>
                </a:solidFill>
              </a:rPr>
              <a:t>Nathan Lillie – TWES</a:t>
            </a:r>
          </a:p>
        </p:txBody>
      </p:sp>
    </p:spTree>
    <p:extLst>
      <p:ext uri="{BB962C8B-B14F-4D97-AF65-F5344CB8AC3E}">
        <p14:creationId xmlns:p14="http://schemas.microsoft.com/office/powerpoint/2010/main" val="31094447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 lIns="90000" tIns="46800" rIns="90000" bIns="46800" anchor="ctr"/>
          <a:lstStyle/>
          <a:p>
            <a:pPr fontAlgn="auto">
              <a:spcAft>
                <a:spcPts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328275" algn="l"/>
                <a:tab pos="10779125" algn="l"/>
                <a:tab pos="10779125" algn="l"/>
                <a:tab pos="10780713" algn="l"/>
              </a:tabLst>
              <a:defRPr/>
            </a:pPr>
            <a:r>
              <a:rPr lang="en-US" altLang="fi-FI"/>
              <a:t>     Core Question</a:t>
            </a:r>
            <a:endParaRPr lang="nl-NL" altLang="fi-FI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 lIns="90000" tIns="46800" rIns="90000" bIns="46800" anchor="ctr"/>
          <a:lstStyle/>
          <a:p>
            <a:pPr marL="334963" indent="-334963" algn="ctr">
              <a:buClr>
                <a:srgbClr val="707070"/>
              </a:buClr>
              <a:buFont typeface="Arial" charset="0"/>
              <a:buNone/>
              <a:tabLst>
                <a:tab pos="334963" algn="l"/>
                <a:tab pos="439738" algn="l"/>
                <a:tab pos="889000" algn="l"/>
                <a:tab pos="1338263" algn="l"/>
                <a:tab pos="1787525" algn="l"/>
                <a:tab pos="2236788" algn="l"/>
                <a:tab pos="2686050" algn="l"/>
                <a:tab pos="3135313" algn="l"/>
                <a:tab pos="3584575" algn="l"/>
                <a:tab pos="4033838" algn="l"/>
                <a:tab pos="4483100" algn="l"/>
                <a:tab pos="4932363" algn="l"/>
                <a:tab pos="5381625" algn="l"/>
                <a:tab pos="5830888" algn="l"/>
                <a:tab pos="6280150" algn="l"/>
                <a:tab pos="6729413" algn="l"/>
                <a:tab pos="7178675" algn="l"/>
                <a:tab pos="7627938" algn="l"/>
                <a:tab pos="8077200" algn="l"/>
                <a:tab pos="8526463" algn="l"/>
                <a:tab pos="8975725" algn="l"/>
              </a:tabLst>
            </a:pPr>
            <a:r>
              <a:rPr lang="en-US" altLang="fi-FI" sz="2600" dirty="0" smtClean="0"/>
              <a:t>How does transnational work and the regulation around it change the relationship between states and citizens?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fi-FI"/>
              <a:t>| </a:t>
            </a:r>
            <a:fld id="{DF137A7D-19DD-4EF8-BBA7-E8C451F7B579}" type="slidenum">
              <a:rPr lang="en-US" altLang="fi-FI"/>
              <a:pPr>
                <a:defRPr/>
              </a:pPr>
              <a:t>4</a:t>
            </a:fld>
            <a:endParaRPr lang="en-US" altLang="fi-FI"/>
          </a:p>
        </p:txBody>
      </p:sp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461963" y="6300788"/>
            <a:ext cx="2351087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/>
            <a:r>
              <a:rPr lang="nl-NL" altLang="fi-FI" sz="1800">
                <a:solidFill>
                  <a:srgbClr val="707070"/>
                </a:solidFill>
              </a:rPr>
              <a:t>Nathan Lillie – TWES</a:t>
            </a:r>
          </a:p>
        </p:txBody>
      </p:sp>
    </p:spTree>
    <p:extLst>
      <p:ext uri="{BB962C8B-B14F-4D97-AF65-F5344CB8AC3E}">
        <p14:creationId xmlns:p14="http://schemas.microsoft.com/office/powerpoint/2010/main" val="11552377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fi-FI" sz="2800"/>
              <a:t>Variegated sovereignty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nl-NL" altLang="fi-FI" dirty="0" smtClean="0"/>
          </a:p>
          <a:p>
            <a:r>
              <a:rPr lang="nl-NL" altLang="fi-FI" dirty="0" smtClean="0"/>
              <a:t>“</a:t>
            </a:r>
            <a:r>
              <a:rPr lang="en-US" altLang="fi-FI" dirty="0" smtClean="0"/>
              <a:t>spatial fragmentation” of regulation: </a:t>
            </a:r>
          </a:p>
          <a:p>
            <a:r>
              <a:rPr lang="en-US" altLang="fi-FI" dirty="0" smtClean="0"/>
              <a:t>i.e. treating people differently based on status – in this case the origin of their employer</a:t>
            </a:r>
          </a:p>
          <a:p>
            <a:r>
              <a:rPr lang="nl-NL" altLang="fi-FI" sz="1600" dirty="0" err="1" smtClean="0"/>
              <a:t>Ong</a:t>
            </a:r>
            <a:r>
              <a:rPr lang="nl-NL" altLang="fi-FI" sz="1600" dirty="0" smtClean="0"/>
              <a:t> (2006</a:t>
            </a:r>
            <a:r>
              <a:rPr lang="nl-NL" altLang="fi-FI" sz="1600" i="1" dirty="0" smtClean="0"/>
              <a:t>) </a:t>
            </a:r>
            <a:r>
              <a:rPr lang="en-US" altLang="fi-FI" sz="1600" i="1" dirty="0" smtClean="0"/>
              <a:t>Neoliberalism as exception: mutations in citizenship and sovereignty</a:t>
            </a:r>
            <a:r>
              <a:rPr lang="en-US" altLang="fi-FI" sz="1600" dirty="0" smtClean="0"/>
              <a:t>, p. 7</a:t>
            </a:r>
          </a:p>
          <a:p>
            <a:endParaRPr lang="en-US" altLang="fi-FI" dirty="0" smtClean="0"/>
          </a:p>
          <a:p>
            <a:endParaRPr lang="en-US" altLang="fi-FI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fi-FI"/>
              <a:t>| </a:t>
            </a:r>
            <a:fld id="{AC59F135-0A28-4170-9814-67984D7B8081}" type="slidenum">
              <a:rPr lang="en-US" altLang="fi-FI"/>
              <a:pPr>
                <a:defRPr/>
              </a:pPr>
              <a:t>5</a:t>
            </a:fld>
            <a:endParaRPr lang="en-US" altLang="fi-FI"/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461963" y="6300788"/>
            <a:ext cx="2351087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/>
            <a:r>
              <a:rPr lang="nl-NL" altLang="fi-FI" sz="1800">
                <a:solidFill>
                  <a:srgbClr val="707070"/>
                </a:solidFill>
              </a:rPr>
              <a:t>Nathan Lillie – TWES</a:t>
            </a:r>
          </a:p>
        </p:txBody>
      </p:sp>
    </p:spTree>
    <p:extLst>
      <p:ext uri="{BB962C8B-B14F-4D97-AF65-F5344CB8AC3E}">
        <p14:creationId xmlns:p14="http://schemas.microsoft.com/office/powerpoint/2010/main" val="3414450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nl-NL" altLang="fi-FI" sz="3600" dirty="0">
                <a:solidFill>
                  <a:srgbClr val="CC0000"/>
                </a:solidFill>
              </a:rPr>
              <a:t>Case </a:t>
            </a:r>
            <a:r>
              <a:rPr lang="nl-NL" altLang="fi-FI" sz="3600" dirty="0" err="1">
                <a:solidFill>
                  <a:srgbClr val="CC0000"/>
                </a:solidFill>
              </a:rPr>
              <a:t>Study</a:t>
            </a:r>
            <a:r>
              <a:rPr lang="nl-NL" altLang="fi-FI" sz="3600" dirty="0">
                <a:solidFill>
                  <a:srgbClr val="CC0000"/>
                </a:solidFill>
              </a:rPr>
              <a:t> Analysis</a:t>
            </a:r>
            <a:endParaRPr lang="en-US" altLang="fi-FI" sz="3600" dirty="0">
              <a:solidFill>
                <a:srgbClr val="CC0000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Tx/>
              <a:buChar char="•"/>
            </a:pPr>
            <a:r>
              <a:rPr lang="en-US" altLang="fi-FI" dirty="0" smtClean="0"/>
              <a:t>4 countries: Germany, UK, Finland, Netherlands</a:t>
            </a:r>
          </a:p>
          <a:p>
            <a:pPr>
              <a:buFontTx/>
              <a:buChar char="•"/>
            </a:pPr>
            <a:r>
              <a:rPr lang="en-US" altLang="fi-FI" dirty="0" smtClean="0"/>
              <a:t>Interviews with posted workers</a:t>
            </a:r>
          </a:p>
          <a:p>
            <a:pPr>
              <a:buFontTx/>
              <a:buChar char="•"/>
            </a:pPr>
            <a:r>
              <a:rPr lang="en-US" altLang="fi-FI" dirty="0" smtClean="0"/>
              <a:t>Management subcontracting strategy and industrial relations</a:t>
            </a:r>
          </a:p>
          <a:p>
            <a:pPr>
              <a:buFontTx/>
              <a:buChar char="•"/>
            </a:pPr>
            <a:r>
              <a:rPr lang="en-US" altLang="fi-FI" dirty="0" smtClean="0"/>
              <a:t>Working conditions and positions in contracting chain</a:t>
            </a:r>
          </a:p>
          <a:p>
            <a:pPr>
              <a:buFontTx/>
              <a:buChar char="•"/>
            </a:pPr>
            <a:r>
              <a:rPr lang="en-US" altLang="fi-FI" dirty="0" smtClean="0"/>
              <a:t>Individual migration strategies of workers</a:t>
            </a:r>
          </a:p>
          <a:p>
            <a:pPr>
              <a:buFontTx/>
              <a:buChar char="•"/>
            </a:pPr>
            <a:r>
              <a:rPr lang="en-US" altLang="fi-FI" dirty="0" smtClean="0"/>
              <a:t>Union regulatory strategies</a:t>
            </a:r>
          </a:p>
          <a:p>
            <a:pPr>
              <a:buFontTx/>
              <a:buChar char="•"/>
            </a:pPr>
            <a:r>
              <a:rPr lang="en-US" altLang="fi-FI" dirty="0" smtClean="0"/>
              <a:t>Relations between migrant and native workers</a:t>
            </a:r>
          </a:p>
          <a:p>
            <a:pPr>
              <a:buFontTx/>
              <a:buNone/>
            </a:pPr>
            <a:endParaRPr lang="en-US" altLang="fi-FI" dirty="0" smtClean="0"/>
          </a:p>
          <a:p>
            <a:pPr>
              <a:buFontTx/>
              <a:buNone/>
            </a:pPr>
            <a:endParaRPr lang="en-US" altLang="fi-FI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fi-FI"/>
              <a:t>| </a:t>
            </a:r>
            <a:fld id="{9A472206-8EF0-4A18-9584-5F1B82FF04D2}" type="slidenum">
              <a:rPr lang="en-US" altLang="fi-FI"/>
              <a:pPr>
                <a:defRPr/>
              </a:pPr>
              <a:t>6</a:t>
            </a:fld>
            <a:endParaRPr lang="en-US" altLang="fi-FI"/>
          </a:p>
        </p:txBody>
      </p:sp>
      <p:sp>
        <p:nvSpPr>
          <p:cNvPr id="10245" name="Text Box 4"/>
          <p:cNvSpPr txBox="1">
            <a:spLocks noChangeArrowheads="1"/>
          </p:cNvSpPr>
          <p:nvPr/>
        </p:nvSpPr>
        <p:spPr bwMode="auto">
          <a:xfrm>
            <a:off x="461963" y="6300788"/>
            <a:ext cx="2351087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/>
            <a:r>
              <a:rPr lang="nl-NL" altLang="fi-FI" sz="1800">
                <a:solidFill>
                  <a:srgbClr val="707070"/>
                </a:solidFill>
              </a:rPr>
              <a:t>Nathan Lillie – TWES</a:t>
            </a:r>
          </a:p>
        </p:txBody>
      </p:sp>
    </p:spTree>
    <p:extLst>
      <p:ext uri="{BB962C8B-B14F-4D97-AF65-F5344CB8AC3E}">
        <p14:creationId xmlns:p14="http://schemas.microsoft.com/office/powerpoint/2010/main" val="315671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nl-NL" altLang="fi-FI" sz="3600" dirty="0">
                <a:solidFill>
                  <a:srgbClr val="CC0000"/>
                </a:solidFill>
              </a:rPr>
              <a:t>Policy Interviews </a:t>
            </a:r>
            <a:r>
              <a:rPr lang="nl-NL" altLang="fi-FI" sz="3600" dirty="0" err="1">
                <a:solidFill>
                  <a:srgbClr val="CC0000"/>
                </a:solidFill>
              </a:rPr>
              <a:t>and</a:t>
            </a:r>
            <a:r>
              <a:rPr lang="nl-NL" altLang="fi-FI" sz="3600" dirty="0">
                <a:solidFill>
                  <a:srgbClr val="CC0000"/>
                </a:solidFill>
              </a:rPr>
              <a:t> </a:t>
            </a:r>
            <a:r>
              <a:rPr lang="nl-NL" altLang="fi-FI" sz="3600" dirty="0" err="1">
                <a:solidFill>
                  <a:srgbClr val="CC0000"/>
                </a:solidFill>
              </a:rPr>
              <a:t>text</a:t>
            </a:r>
            <a:r>
              <a:rPr lang="nl-NL" altLang="fi-FI" sz="3600" dirty="0">
                <a:solidFill>
                  <a:srgbClr val="CC0000"/>
                </a:solidFill>
              </a:rPr>
              <a:t> analysis</a:t>
            </a:r>
            <a:endParaRPr lang="en-US" altLang="fi-FI" sz="3600" dirty="0">
              <a:solidFill>
                <a:srgbClr val="CC0000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altLang="fi-FI" smtClean="0"/>
              <a:t>EU actors role: employer and unions associations, EU bureaucracies, politicians</a:t>
            </a:r>
          </a:p>
          <a:p>
            <a:pPr>
              <a:buFontTx/>
              <a:buChar char="•"/>
            </a:pPr>
            <a:r>
              <a:rPr lang="en-US" altLang="fi-FI" smtClean="0"/>
              <a:t>Articulation between national actors and EU associations</a:t>
            </a:r>
          </a:p>
          <a:p>
            <a:pPr>
              <a:buFontTx/>
              <a:buChar char="•"/>
            </a:pPr>
            <a:r>
              <a:rPr lang="en-US" altLang="fi-FI" smtClean="0"/>
              <a:t>Articulation into practice of EU political outcomes</a:t>
            </a:r>
          </a:p>
          <a:p>
            <a:pPr>
              <a:buFontTx/>
              <a:buChar char="•"/>
            </a:pPr>
            <a:r>
              <a:rPr lang="en-US" altLang="fi-FI" smtClean="0"/>
              <a:t>Relationship between firm practice and formal institutional change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fi-FI"/>
              <a:t>| </a:t>
            </a:r>
            <a:fld id="{E68FBD02-6150-4270-B813-0D986796B416}" type="slidenum">
              <a:rPr lang="en-US" altLang="fi-FI"/>
              <a:pPr>
                <a:defRPr/>
              </a:pPr>
              <a:t>7</a:t>
            </a:fld>
            <a:endParaRPr lang="en-US" altLang="fi-FI"/>
          </a:p>
        </p:txBody>
      </p:sp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461963" y="6300788"/>
            <a:ext cx="2351087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1pPr>
            <a:lvl2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2pPr>
            <a:lvl3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3pPr>
            <a:lvl4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4pPr>
            <a:lvl5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charset="0"/>
                <a:ea typeface="Lucida Sans Unicode" pitchFamily="34" charset="0"/>
                <a:cs typeface="Lucida Sans Unicode" pitchFamily="34" charset="0"/>
              </a:defRPr>
            </a:lvl9pPr>
          </a:lstStyle>
          <a:p>
            <a:pPr eaLnBrk="1" hangingPunct="1"/>
            <a:r>
              <a:rPr lang="nl-NL" altLang="fi-FI" sz="1800">
                <a:solidFill>
                  <a:srgbClr val="707070"/>
                </a:solidFill>
              </a:rPr>
              <a:t>Nathan Lillie – TWES</a:t>
            </a:r>
          </a:p>
        </p:txBody>
      </p:sp>
    </p:spTree>
    <p:extLst>
      <p:ext uri="{BB962C8B-B14F-4D97-AF65-F5344CB8AC3E}">
        <p14:creationId xmlns:p14="http://schemas.microsoft.com/office/powerpoint/2010/main" val="2282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We went to the work site ... and there were some Estonian workers, that </a:t>
            </a:r>
            <a:r>
              <a:rPr lang="en-US" dirty="0" smtClean="0"/>
              <a:t>were posted </a:t>
            </a:r>
            <a:r>
              <a:rPr lang="en-US" dirty="0"/>
              <a:t>workers, and we asked ... what their salary was. Their foreman, who </a:t>
            </a:r>
            <a:r>
              <a:rPr lang="en-US" dirty="0" smtClean="0"/>
              <a:t>spoke Finnish</a:t>
            </a:r>
            <a:r>
              <a:rPr lang="en-US" dirty="0"/>
              <a:t>, said that everyone of them got 10 euros per hour. After that we </a:t>
            </a:r>
            <a:r>
              <a:rPr lang="en-US" dirty="0" smtClean="0"/>
              <a:t>checked the </a:t>
            </a:r>
            <a:r>
              <a:rPr lang="en-US" dirty="0"/>
              <a:t>contract between the client company and the employer, which was an </a:t>
            </a:r>
            <a:r>
              <a:rPr lang="en-US" dirty="0" smtClean="0"/>
              <a:t>Estonian company </a:t>
            </a:r>
            <a:r>
              <a:rPr lang="en-US" dirty="0"/>
              <a:t>… and it said that some of the workers were being billed at 10 euros </a:t>
            </a:r>
            <a:r>
              <a:rPr lang="en-US" dirty="0" smtClean="0"/>
              <a:t>per hour </a:t>
            </a:r>
            <a:r>
              <a:rPr lang="en-US" dirty="0"/>
              <a:t>and some 7 euros. So basically, what the contractor was billing the client </a:t>
            </a:r>
            <a:r>
              <a:rPr lang="en-US" dirty="0" smtClean="0"/>
              <a:t>for the </a:t>
            </a:r>
            <a:r>
              <a:rPr lang="en-US" dirty="0"/>
              <a:t>workers was less than what the workers said they were being paid. </a:t>
            </a:r>
            <a:r>
              <a:rPr lang="en-US" dirty="0" smtClean="0"/>
              <a:t>When  workers </a:t>
            </a:r>
            <a:r>
              <a:rPr lang="en-US" dirty="0"/>
              <a:t>and employers do that kind of cash in hand deal, and say that the </a:t>
            </a:r>
            <a:r>
              <a:rPr lang="en-US" dirty="0" smtClean="0"/>
              <a:t>working conditions </a:t>
            </a:r>
            <a:r>
              <a:rPr lang="en-US" dirty="0"/>
              <a:t>are other than what they are, then we are in practice pretty </a:t>
            </a:r>
            <a:r>
              <a:rPr lang="en-US" dirty="0" smtClean="0"/>
              <a:t>toothless, that </a:t>
            </a:r>
            <a:r>
              <a:rPr lang="en-US" dirty="0"/>
              <a:t>is we don’t really have any tools to do anything, if the people concerned </a:t>
            </a:r>
            <a:r>
              <a:rPr lang="en-US" dirty="0" smtClean="0"/>
              <a:t>are of </a:t>
            </a:r>
            <a:r>
              <a:rPr lang="en-US" dirty="0"/>
              <a:t>the opinion that everything is ok</a:t>
            </a:r>
            <a:r>
              <a:rPr lang="en-US" dirty="0" smtClean="0"/>
              <a:t>. (Finnish labour inspector)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6576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Hobbesian</a:t>
            </a:r>
            <a:r>
              <a:rPr lang="fi-FI" dirty="0" smtClean="0"/>
              <a:t> </a:t>
            </a:r>
            <a:r>
              <a:rPr lang="fi-FI" smtClean="0"/>
              <a:t>Bargain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844824"/>
            <a:ext cx="5076056" cy="4162425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“The </a:t>
            </a:r>
            <a:r>
              <a:rPr lang="en-US" dirty="0"/>
              <a:t>right to have rights” hinges on membership in a particular community, in practice </a:t>
            </a:r>
            <a:r>
              <a:rPr lang="en-US" dirty="0" smtClean="0"/>
              <a:t>a </a:t>
            </a:r>
            <a:r>
              <a:rPr lang="en-US" dirty="0"/>
              <a:t>particular nation state (Arendt 1976</a:t>
            </a:r>
            <a:r>
              <a:rPr lang="en-US" dirty="0" smtClean="0"/>
              <a:t>)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Workers choose be posted </a:t>
            </a:r>
            <a:r>
              <a:rPr lang="en-US" dirty="0"/>
              <a:t>or look for work in host countries themselves</a:t>
            </a:r>
            <a:r>
              <a:rPr lang="en-US" dirty="0" smtClean="0"/>
              <a:t>, implicit (coerced) </a:t>
            </a:r>
            <a:r>
              <a:rPr lang="en-US" i="1" dirty="0"/>
              <a:t>bargain</a:t>
            </a:r>
            <a:r>
              <a:rPr lang="en-US" dirty="0"/>
              <a:t> </a:t>
            </a:r>
            <a:r>
              <a:rPr lang="en-US" dirty="0" smtClean="0"/>
              <a:t>that rights </a:t>
            </a:r>
            <a:r>
              <a:rPr lang="en-US" dirty="0"/>
              <a:t>will not be evoked. 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Employability depends on agreeing not to have rights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Bargain </a:t>
            </a:r>
            <a:r>
              <a:rPr lang="en-US" dirty="0"/>
              <a:t>is </a:t>
            </a:r>
            <a:r>
              <a:rPr lang="en-US" dirty="0" smtClean="0"/>
              <a:t>necessity </a:t>
            </a:r>
            <a:r>
              <a:rPr lang="en-US" dirty="0"/>
              <a:t>opaque, implicit, and </a:t>
            </a:r>
            <a:r>
              <a:rPr lang="en-US" dirty="0" smtClean="0"/>
              <a:t>informal, leading to semi-legal </a:t>
            </a:r>
            <a:r>
              <a:rPr lang="en-US" dirty="0"/>
              <a:t>and illegal </a:t>
            </a:r>
            <a:r>
              <a:rPr lang="en-US" dirty="0" smtClean="0"/>
              <a:t>operation </a:t>
            </a:r>
            <a:endParaRPr lang="fi-FI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7600" y="1600200"/>
            <a:ext cx="2946400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ustrial citizenship and EU citizenship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Helvetica"/>
        <a:ea typeface=""/>
        <a:cs typeface="Arial"/>
      </a:majorFont>
      <a:minorFont>
        <a:latin typeface="Helvetic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1271</Words>
  <Application>Microsoft Office PowerPoint</Application>
  <PresentationFormat>On-screen Show (4:3)</PresentationFormat>
  <Paragraphs>169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Industrial citizenship and EU citizenship</vt:lpstr>
      <vt:lpstr>The Right not to Have Rights: Posted Worker Acquiescence and Labour Rights Enforcement</vt:lpstr>
      <vt:lpstr>“Transnational Work and the Evoluation of Sovereignty." </vt:lpstr>
      <vt:lpstr> Policy Problem of Posted Work</vt:lpstr>
      <vt:lpstr>     Core Question</vt:lpstr>
      <vt:lpstr>Variegated sovereignty</vt:lpstr>
      <vt:lpstr>Case Study Analysis</vt:lpstr>
      <vt:lpstr>Policy Interviews and text analysis</vt:lpstr>
      <vt:lpstr>PowerPoint Presentation</vt:lpstr>
      <vt:lpstr>Hobbesian Bargain</vt:lpstr>
      <vt:lpstr>PowerPoint Presentation</vt:lpstr>
      <vt:lpstr>Enforcement of CBAs and labour laws made difficult</vt:lpstr>
      <vt:lpstr>Settled in mobility and insecurity migrant labour market and trade union experiences in an enlarged EU (Berntsen, PhD thesis 2015)</vt:lpstr>
      <vt:lpstr>Laval Quartet</vt:lpstr>
      <vt:lpstr>C-396/13 Sähköalojen ammattiliitto ry v. Elektrobudowa Spółka Akcyjna [2015]</vt:lpstr>
      <vt:lpstr>How are posted workers represented/protected  in Europe? </vt:lpstr>
      <vt:lpstr>What does EU law allow? </vt:lpstr>
      <vt:lpstr>PowerPoint Presentation</vt:lpstr>
      <vt:lpstr>EASI project</vt:lpstr>
      <vt:lpstr>Partners</vt:lpstr>
    </vt:vector>
  </TitlesOfParts>
  <Company>University of Jyväskylä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Marketization and neo-liberal citizenship</dc:title>
  <dc:creator>Lillie Nathan</dc:creator>
  <cp:lastModifiedBy>Cecilie Toft Nørgaard</cp:lastModifiedBy>
  <cp:revision>19</cp:revision>
  <dcterms:created xsi:type="dcterms:W3CDTF">2014-10-22T07:52:58Z</dcterms:created>
  <dcterms:modified xsi:type="dcterms:W3CDTF">2016-11-23T09:55:25Z</dcterms:modified>
</cp:coreProperties>
</file>