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22"/>
  </p:notesMasterIdLst>
  <p:handoutMasterIdLst>
    <p:handoutMasterId r:id="rId23"/>
  </p:handoutMasterIdLst>
  <p:sldIdLst>
    <p:sldId id="261" r:id="rId2"/>
    <p:sldId id="333" r:id="rId3"/>
    <p:sldId id="353" r:id="rId4"/>
    <p:sldId id="354" r:id="rId5"/>
    <p:sldId id="356" r:id="rId6"/>
    <p:sldId id="357" r:id="rId7"/>
    <p:sldId id="358" r:id="rId8"/>
    <p:sldId id="324" r:id="rId9"/>
    <p:sldId id="320" r:id="rId10"/>
    <p:sldId id="321" r:id="rId11"/>
    <p:sldId id="311" r:id="rId12"/>
    <p:sldId id="342" r:id="rId13"/>
    <p:sldId id="361" r:id="rId14"/>
    <p:sldId id="363" r:id="rId15"/>
    <p:sldId id="368" r:id="rId16"/>
    <p:sldId id="367" r:id="rId17"/>
    <p:sldId id="347" r:id="rId18"/>
    <p:sldId id="365" r:id="rId19"/>
    <p:sldId id="341" r:id="rId20"/>
    <p:sldId id="369" r:id="rId21"/>
  </p:sldIdLst>
  <p:sldSz cx="9144000" cy="6858000" type="screen4x3"/>
  <p:notesSz cx="6794500" cy="9906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00"/>
    <a:srgbClr val="EAEAEA"/>
    <a:srgbClr val="2A216A"/>
    <a:srgbClr val="7C4218"/>
    <a:srgbClr val="DDDDDD"/>
    <a:srgbClr val="FF3718"/>
    <a:srgbClr val="E13718"/>
    <a:srgbClr val="E6E6E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44" autoAdjust="0"/>
    <p:restoredTop sz="92422" autoAdjust="0"/>
  </p:normalViewPr>
  <p:slideViewPr>
    <p:cSldViewPr>
      <p:cViewPr>
        <p:scale>
          <a:sx n="80" d="100"/>
          <a:sy n="80" d="100"/>
        </p:scale>
        <p:origin x="-1464" y="-732"/>
      </p:cViewPr>
      <p:guideLst>
        <p:guide orient="horz" pos="1026"/>
        <p:guide orient="horz" pos="618"/>
        <p:guide orient="horz" pos="3974"/>
        <p:guide pos="657"/>
        <p:guide pos="5103"/>
        <p:guide pos="8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soctpl\My%20Documents\IIRA%202010\agency%20and%20fixed%20term%20workers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da-DK"/>
  <c:style val="38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0"/>
          <c:order val="0"/>
          <c:tx>
            <c:strRef>
              <c:f>'Ark1'!$B$2:$B$3</c:f>
              <c:strCache>
                <c:ptCount val="1"/>
                <c:pt idx="0">
                  <c:v>Agency workers</c:v>
                </c:pt>
              </c:strCache>
            </c:strRef>
          </c:tx>
          <c:cat>
            <c:strRef>
              <c:f>'Ark1'!$A$4:$A$27</c:f>
              <c:strCache>
                <c:ptCount val="24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Greece</c:v>
                </c:pt>
                <c:pt idx="5">
                  <c:v>Portugal</c:v>
                </c:pt>
                <c:pt idx="6">
                  <c:v>Spain </c:v>
                </c:pt>
                <c:pt idx="7">
                  <c:v>Italy</c:v>
                </c:pt>
                <c:pt idx="8">
                  <c:v>Luxembourg</c:v>
                </c:pt>
                <c:pt idx="9">
                  <c:v>Netherlands</c:v>
                </c:pt>
                <c:pt idx="10">
                  <c:v>Austria</c:v>
                </c:pt>
                <c:pt idx="11">
                  <c:v>Belgium</c:v>
                </c:pt>
                <c:pt idx="12">
                  <c:v>France</c:v>
                </c:pt>
                <c:pt idx="13">
                  <c:v>Germany</c:v>
                </c:pt>
                <c:pt idx="14">
                  <c:v>Ireland</c:v>
                </c:pt>
                <c:pt idx="15">
                  <c:v>UK</c:v>
                </c:pt>
                <c:pt idx="16">
                  <c:v>Romania</c:v>
                </c:pt>
                <c:pt idx="17">
                  <c:v>Slovakia</c:v>
                </c:pt>
                <c:pt idx="18">
                  <c:v>Slovenia</c:v>
                </c:pt>
                <c:pt idx="19">
                  <c:v>Poland</c:v>
                </c:pt>
                <c:pt idx="20">
                  <c:v>Bulgaria</c:v>
                </c:pt>
                <c:pt idx="21">
                  <c:v>Czech Republic</c:v>
                </c:pt>
                <c:pt idx="22">
                  <c:v>Hungary</c:v>
                </c:pt>
                <c:pt idx="23">
                  <c:v>EU-average</c:v>
                </c:pt>
              </c:strCache>
            </c:strRef>
          </c:cat>
          <c:val>
            <c:numRef>
              <c:f>'Ark1'!$B$4:$B$27</c:f>
              <c:numCache>
                <c:formatCode>General</c:formatCode>
                <c:ptCount val="24"/>
                <c:pt idx="0">
                  <c:v>0.8</c:v>
                </c:pt>
                <c:pt idx="1">
                  <c:v>1.3</c:v>
                </c:pt>
                <c:pt idx="2">
                  <c:v>1.3</c:v>
                </c:pt>
                <c:pt idx="3">
                  <c:v>1</c:v>
                </c:pt>
                <c:pt idx="4">
                  <c:v>0.2</c:v>
                </c:pt>
                <c:pt idx="5">
                  <c:v>0.9</c:v>
                </c:pt>
                <c:pt idx="6">
                  <c:v>0.7000000000000004</c:v>
                </c:pt>
                <c:pt idx="7">
                  <c:v>0.9</c:v>
                </c:pt>
                <c:pt idx="8">
                  <c:v>2</c:v>
                </c:pt>
                <c:pt idx="9">
                  <c:v>2.9</c:v>
                </c:pt>
                <c:pt idx="10">
                  <c:v>2</c:v>
                </c:pt>
                <c:pt idx="11">
                  <c:v>2.1</c:v>
                </c:pt>
                <c:pt idx="12">
                  <c:v>2.2999999999999998</c:v>
                </c:pt>
                <c:pt idx="13">
                  <c:v>2</c:v>
                </c:pt>
                <c:pt idx="14">
                  <c:v>1.7000000000000006</c:v>
                </c:pt>
                <c:pt idx="15">
                  <c:v>4.0999999999999996</c:v>
                </c:pt>
                <c:pt idx="16">
                  <c:v>0.30000000000000021</c:v>
                </c:pt>
                <c:pt idx="17">
                  <c:v>0.60000000000000042</c:v>
                </c:pt>
                <c:pt idx="18">
                  <c:v>0.30000000000000021</c:v>
                </c:pt>
                <c:pt idx="19">
                  <c:v>0.60000000000000042</c:v>
                </c:pt>
                <c:pt idx="20">
                  <c:v>0.2</c:v>
                </c:pt>
                <c:pt idx="21">
                  <c:v>0.7000000000000004</c:v>
                </c:pt>
                <c:pt idx="22">
                  <c:v>1.4</c:v>
                </c:pt>
                <c:pt idx="23">
                  <c:v>1.7000000000000006</c:v>
                </c:pt>
              </c:numCache>
            </c:numRef>
          </c:val>
        </c:ser>
        <c:ser>
          <c:idx val="1"/>
          <c:order val="1"/>
          <c:tx>
            <c:strRef>
              <c:f>'Ark1'!$C$2:$C$3</c:f>
              <c:strCache>
                <c:ptCount val="1"/>
                <c:pt idx="0">
                  <c:v>Fixed-term workers</c:v>
                </c:pt>
              </c:strCache>
            </c:strRef>
          </c:tx>
          <c:cat>
            <c:strRef>
              <c:f>'Ark1'!$A$4:$A$27</c:f>
              <c:strCache>
                <c:ptCount val="24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Greece</c:v>
                </c:pt>
                <c:pt idx="5">
                  <c:v>Portugal</c:v>
                </c:pt>
                <c:pt idx="6">
                  <c:v>Spain </c:v>
                </c:pt>
                <c:pt idx="7">
                  <c:v>Italy</c:v>
                </c:pt>
                <c:pt idx="8">
                  <c:v>Luxembourg</c:v>
                </c:pt>
                <c:pt idx="9">
                  <c:v>Netherlands</c:v>
                </c:pt>
                <c:pt idx="10">
                  <c:v>Austria</c:v>
                </c:pt>
                <c:pt idx="11">
                  <c:v>Belgium</c:v>
                </c:pt>
                <c:pt idx="12">
                  <c:v>France</c:v>
                </c:pt>
                <c:pt idx="13">
                  <c:v>Germany</c:v>
                </c:pt>
                <c:pt idx="14">
                  <c:v>Ireland</c:v>
                </c:pt>
                <c:pt idx="15">
                  <c:v>UK</c:v>
                </c:pt>
                <c:pt idx="16">
                  <c:v>Romania</c:v>
                </c:pt>
                <c:pt idx="17">
                  <c:v>Slovakia</c:v>
                </c:pt>
                <c:pt idx="18">
                  <c:v>Slovenia</c:v>
                </c:pt>
                <c:pt idx="19">
                  <c:v>Poland</c:v>
                </c:pt>
                <c:pt idx="20">
                  <c:v>Bulgaria</c:v>
                </c:pt>
                <c:pt idx="21">
                  <c:v>Czech Republic</c:v>
                </c:pt>
                <c:pt idx="22">
                  <c:v>Hungary</c:v>
                </c:pt>
                <c:pt idx="23">
                  <c:v>EU-average</c:v>
                </c:pt>
              </c:strCache>
            </c:strRef>
          </c:cat>
          <c:val>
            <c:numRef>
              <c:f>'Ark1'!$C$4:$C$27</c:f>
              <c:numCache>
                <c:formatCode>General</c:formatCode>
                <c:ptCount val="24"/>
                <c:pt idx="0">
                  <c:v>8.3000000000000007</c:v>
                </c:pt>
                <c:pt idx="1">
                  <c:v>14.9</c:v>
                </c:pt>
                <c:pt idx="2">
                  <c:v>15.8</c:v>
                </c:pt>
                <c:pt idx="3">
                  <c:v>9</c:v>
                </c:pt>
                <c:pt idx="4">
                  <c:v>11.5</c:v>
                </c:pt>
                <c:pt idx="5">
                  <c:v>22.9</c:v>
                </c:pt>
                <c:pt idx="6">
                  <c:v>29.3</c:v>
                </c:pt>
                <c:pt idx="7">
                  <c:v>13.3</c:v>
                </c:pt>
                <c:pt idx="8">
                  <c:v>6.2</c:v>
                </c:pt>
                <c:pt idx="9">
                  <c:v>17.899999999999999</c:v>
                </c:pt>
                <c:pt idx="10">
                  <c:v>9</c:v>
                </c:pt>
                <c:pt idx="11">
                  <c:v>8.3000000000000007</c:v>
                </c:pt>
                <c:pt idx="12">
                  <c:v>14.1</c:v>
                </c:pt>
                <c:pt idx="13">
                  <c:v>14.7</c:v>
                </c:pt>
                <c:pt idx="14">
                  <c:v>8.4</c:v>
                </c:pt>
                <c:pt idx="15">
                  <c:v>5.3</c:v>
                </c:pt>
                <c:pt idx="16">
                  <c:v>1.3</c:v>
                </c:pt>
                <c:pt idx="17">
                  <c:v>4.5</c:v>
                </c:pt>
                <c:pt idx="18">
                  <c:v>17.3</c:v>
                </c:pt>
                <c:pt idx="19">
                  <c:v>26.9</c:v>
                </c:pt>
                <c:pt idx="20">
                  <c:v>4.9000000000000004</c:v>
                </c:pt>
                <c:pt idx="21">
                  <c:v>7.2</c:v>
                </c:pt>
                <c:pt idx="22">
                  <c:v>7.8</c:v>
                </c:pt>
                <c:pt idx="23">
                  <c:v>14</c:v>
                </c:pt>
              </c:numCache>
            </c:numRef>
          </c:val>
        </c:ser>
        <c:ser>
          <c:idx val="3"/>
          <c:order val="2"/>
          <c:tx>
            <c:strRef>
              <c:f>'Ark1'!$E$2:$E$3</c:f>
              <c:strCache>
                <c:ptCount val="1"/>
                <c:pt idx="0">
                  <c:v>Free-lanceworkers/selfemployed</c:v>
                </c:pt>
              </c:strCache>
            </c:strRef>
          </c:tx>
          <c:cat>
            <c:strRef>
              <c:f>'Ark1'!$A$4:$A$27</c:f>
              <c:strCache>
                <c:ptCount val="24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Greece</c:v>
                </c:pt>
                <c:pt idx="5">
                  <c:v>Portugal</c:v>
                </c:pt>
                <c:pt idx="6">
                  <c:v>Spain </c:v>
                </c:pt>
                <c:pt idx="7">
                  <c:v>Italy</c:v>
                </c:pt>
                <c:pt idx="8">
                  <c:v>Luxembourg</c:v>
                </c:pt>
                <c:pt idx="9">
                  <c:v>Netherlands</c:v>
                </c:pt>
                <c:pt idx="10">
                  <c:v>Austria</c:v>
                </c:pt>
                <c:pt idx="11">
                  <c:v>Belgium</c:v>
                </c:pt>
                <c:pt idx="12">
                  <c:v>France</c:v>
                </c:pt>
                <c:pt idx="13">
                  <c:v>Germany</c:v>
                </c:pt>
                <c:pt idx="14">
                  <c:v>Ireland</c:v>
                </c:pt>
                <c:pt idx="15">
                  <c:v>UK</c:v>
                </c:pt>
                <c:pt idx="16">
                  <c:v>Romania</c:v>
                </c:pt>
                <c:pt idx="17">
                  <c:v>Slovakia</c:v>
                </c:pt>
                <c:pt idx="18">
                  <c:v>Slovenia</c:v>
                </c:pt>
                <c:pt idx="19">
                  <c:v>Poland</c:v>
                </c:pt>
                <c:pt idx="20">
                  <c:v>Bulgaria</c:v>
                </c:pt>
                <c:pt idx="21">
                  <c:v>Czech Republic</c:v>
                </c:pt>
                <c:pt idx="22">
                  <c:v>Hungary</c:v>
                </c:pt>
                <c:pt idx="23">
                  <c:v>EU-average</c:v>
                </c:pt>
              </c:strCache>
            </c:strRef>
          </c:cat>
          <c:val>
            <c:numRef>
              <c:f>'Ark1'!$E$4:$E$27</c:f>
              <c:numCache>
                <c:formatCode>General</c:formatCode>
                <c:ptCount val="24"/>
                <c:pt idx="0">
                  <c:v>9.3000000000000007</c:v>
                </c:pt>
                <c:pt idx="1">
                  <c:v>11.7</c:v>
                </c:pt>
                <c:pt idx="2">
                  <c:v>13.1</c:v>
                </c:pt>
                <c:pt idx="3">
                  <c:v>6.7</c:v>
                </c:pt>
                <c:pt idx="4">
                  <c:v>31.9</c:v>
                </c:pt>
                <c:pt idx="5">
                  <c:v>20.9</c:v>
                </c:pt>
                <c:pt idx="6">
                  <c:v>18.899999999999999</c:v>
                </c:pt>
                <c:pt idx="7">
                  <c:v>28.7</c:v>
                </c:pt>
                <c:pt idx="8">
                  <c:v>10.200000000000001</c:v>
                </c:pt>
                <c:pt idx="9">
                  <c:v>11.7</c:v>
                </c:pt>
                <c:pt idx="10">
                  <c:v>9.9</c:v>
                </c:pt>
                <c:pt idx="11">
                  <c:v>16</c:v>
                </c:pt>
                <c:pt idx="12">
                  <c:v>10.1</c:v>
                </c:pt>
                <c:pt idx="13">
                  <c:v>11.6</c:v>
                </c:pt>
                <c:pt idx="14">
                  <c:v>15.6</c:v>
                </c:pt>
                <c:pt idx="15">
                  <c:v>15.1</c:v>
                </c:pt>
                <c:pt idx="16">
                  <c:v>8</c:v>
                </c:pt>
                <c:pt idx="17">
                  <c:v>15</c:v>
                </c:pt>
                <c:pt idx="18">
                  <c:v>9.2000000000000011</c:v>
                </c:pt>
                <c:pt idx="19">
                  <c:v>14.2</c:v>
                </c:pt>
                <c:pt idx="20">
                  <c:v>10.9</c:v>
                </c:pt>
                <c:pt idx="21">
                  <c:v>17.399999999999999</c:v>
                </c:pt>
                <c:pt idx="22">
                  <c:v>14.6</c:v>
                </c:pt>
                <c:pt idx="23">
                  <c:v>16</c:v>
                </c:pt>
              </c:numCache>
            </c:numRef>
          </c:val>
        </c:ser>
        <c:ser>
          <c:idx val="4"/>
          <c:order val="3"/>
          <c:tx>
            <c:strRef>
              <c:f>'Ark1'!$F$2:$F$3</c:f>
              <c:strCache>
                <c:ptCount val="1"/>
                <c:pt idx="0">
                  <c:v>Part-time work</c:v>
                </c:pt>
              </c:strCache>
            </c:strRef>
          </c:tx>
          <c:cat>
            <c:strRef>
              <c:f>'Ark1'!$A$4:$A$27</c:f>
              <c:strCache>
                <c:ptCount val="24"/>
                <c:pt idx="0">
                  <c:v>Denmark</c:v>
                </c:pt>
                <c:pt idx="1">
                  <c:v>Finland</c:v>
                </c:pt>
                <c:pt idx="2">
                  <c:v>Sweden</c:v>
                </c:pt>
                <c:pt idx="3">
                  <c:v>Norway</c:v>
                </c:pt>
                <c:pt idx="4">
                  <c:v>Greece</c:v>
                </c:pt>
                <c:pt idx="5">
                  <c:v>Portugal</c:v>
                </c:pt>
                <c:pt idx="6">
                  <c:v>Spain </c:v>
                </c:pt>
                <c:pt idx="7">
                  <c:v>Italy</c:v>
                </c:pt>
                <c:pt idx="8">
                  <c:v>Luxembourg</c:v>
                </c:pt>
                <c:pt idx="9">
                  <c:v>Netherlands</c:v>
                </c:pt>
                <c:pt idx="10">
                  <c:v>Austria</c:v>
                </c:pt>
                <c:pt idx="11">
                  <c:v>Belgium</c:v>
                </c:pt>
                <c:pt idx="12">
                  <c:v>France</c:v>
                </c:pt>
                <c:pt idx="13">
                  <c:v>Germany</c:v>
                </c:pt>
                <c:pt idx="14">
                  <c:v>Ireland</c:v>
                </c:pt>
                <c:pt idx="15">
                  <c:v>UK</c:v>
                </c:pt>
                <c:pt idx="16">
                  <c:v>Romania</c:v>
                </c:pt>
                <c:pt idx="17">
                  <c:v>Slovakia</c:v>
                </c:pt>
                <c:pt idx="18">
                  <c:v>Slovenia</c:v>
                </c:pt>
                <c:pt idx="19">
                  <c:v>Poland</c:v>
                </c:pt>
                <c:pt idx="20">
                  <c:v>Bulgaria</c:v>
                </c:pt>
                <c:pt idx="21">
                  <c:v>Czech Republic</c:v>
                </c:pt>
                <c:pt idx="22">
                  <c:v>Hungary</c:v>
                </c:pt>
                <c:pt idx="23">
                  <c:v>EU-average</c:v>
                </c:pt>
              </c:strCache>
            </c:strRef>
          </c:cat>
          <c:val>
            <c:numRef>
              <c:f>'Ark1'!$F$4:$F$27</c:f>
              <c:numCache>
                <c:formatCode>General</c:formatCode>
                <c:ptCount val="24"/>
                <c:pt idx="0">
                  <c:v>26</c:v>
                </c:pt>
                <c:pt idx="1">
                  <c:v>14.6</c:v>
                </c:pt>
                <c:pt idx="2">
                  <c:v>27.3</c:v>
                </c:pt>
                <c:pt idx="3">
                  <c:v>28.8</c:v>
                </c:pt>
                <c:pt idx="4">
                  <c:v>6.1</c:v>
                </c:pt>
                <c:pt idx="5">
                  <c:v>11.7</c:v>
                </c:pt>
                <c:pt idx="6">
                  <c:v>12.7</c:v>
                </c:pt>
                <c:pt idx="7">
                  <c:v>14.2</c:v>
                </c:pt>
                <c:pt idx="8">
                  <c:v>21.6</c:v>
                </c:pt>
                <c:pt idx="9">
                  <c:v>48.1</c:v>
                </c:pt>
                <c:pt idx="10">
                  <c:v>24.7</c:v>
                </c:pt>
                <c:pt idx="11">
                  <c:v>23</c:v>
                </c:pt>
                <c:pt idx="12">
                  <c:v>17.100000000000001</c:v>
                </c:pt>
                <c:pt idx="13">
                  <c:v>25.9</c:v>
                </c:pt>
                <c:pt idx="14">
                  <c:v>20.5</c:v>
                </c:pt>
                <c:pt idx="15">
                  <c:v>25.8</c:v>
                </c:pt>
                <c:pt idx="16">
                  <c:v>8.9</c:v>
                </c:pt>
                <c:pt idx="17">
                  <c:v>14.6</c:v>
                </c:pt>
                <c:pt idx="18">
                  <c:v>9.5</c:v>
                </c:pt>
                <c:pt idx="19">
                  <c:v>8.7000000000000011</c:v>
                </c:pt>
                <c:pt idx="20">
                  <c:v>2.2999999999999998</c:v>
                </c:pt>
                <c:pt idx="21">
                  <c:v>5.3</c:v>
                </c:pt>
                <c:pt idx="22">
                  <c:v>5</c:v>
                </c:pt>
                <c:pt idx="23">
                  <c:v>18.600000000000001</c:v>
                </c:pt>
              </c:numCache>
            </c:numRef>
          </c:val>
        </c:ser>
        <c:dLbls/>
        <c:axId val="85088512"/>
        <c:axId val="85102592"/>
      </c:barChart>
      <c:catAx>
        <c:axId val="85088512"/>
        <c:scaling>
          <c:orientation val="minMax"/>
        </c:scaling>
        <c:axPos val="b"/>
        <c:tickLblPos val="nextTo"/>
        <c:txPr>
          <a:bodyPr/>
          <a:lstStyle/>
          <a:p>
            <a:pPr>
              <a:defRPr sz="1000" baseline="0"/>
            </a:pPr>
            <a:endParaRPr lang="da-DK"/>
          </a:p>
        </c:txPr>
        <c:crossAx val="85102592"/>
        <c:crosses val="autoZero"/>
        <c:auto val="1"/>
        <c:lblAlgn val="ctr"/>
        <c:lblOffset val="100"/>
      </c:catAx>
      <c:valAx>
        <c:axId val="8510259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000" baseline="0"/>
            </a:pPr>
            <a:endParaRPr lang="da-DK"/>
          </a:p>
        </c:txPr>
        <c:crossAx val="8508851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000" baseline="0"/>
          </a:pPr>
          <a:endParaRPr lang="da-DK"/>
        </a:p>
      </c:txPr>
    </c:legend>
    <c:plotVisOnly val="1"/>
    <c:dispBlanksAs val="gap"/>
  </c:chart>
  <c:txPr>
    <a:bodyPr/>
    <a:lstStyle/>
    <a:p>
      <a:pPr>
        <a:defRPr sz="1800"/>
      </a:pPr>
      <a:endParaRPr lang="da-DK"/>
    </a:p>
  </c:txPr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AEB5E9B-2F78-4D2A-9061-657FF325D508}" type="datetimeFigureOut">
              <a:rPr lang="da-DK"/>
              <a:pPr>
                <a:defRPr/>
              </a:pPr>
              <a:t>23-11-2011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74F34C52-F9B1-4A2B-9B03-93F13C0B4B9E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46126" rIns="92252" bIns="46126" numCol="1" anchor="t" anchorCtr="0" compatLnSpc="1">
            <a:prstTxWarp prst="textNoShape">
              <a:avLst/>
            </a:prstTxWarp>
          </a:bodyPr>
          <a:lstStyle>
            <a:lvl1pPr defTabSz="922447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46126" rIns="92252" bIns="46126" numCol="1" anchor="t" anchorCtr="0" compatLnSpc="1">
            <a:prstTxWarp prst="textNoShape">
              <a:avLst/>
            </a:prstTxWarp>
          </a:bodyPr>
          <a:lstStyle>
            <a:lvl1pPr algn="r" defTabSz="922447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05350"/>
            <a:ext cx="4981575" cy="445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46126" rIns="92252" bIns="461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46126" rIns="92252" bIns="46126" numCol="1" anchor="b" anchorCtr="0" compatLnSpc="1">
            <a:prstTxWarp prst="textNoShape">
              <a:avLst/>
            </a:prstTxWarp>
          </a:bodyPr>
          <a:lstStyle>
            <a:lvl1pPr defTabSz="922447">
              <a:defRPr sz="1200"/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107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2" tIns="46126" rIns="92252" bIns="46126" numCol="1" anchor="b" anchorCtr="0" compatLnSpc="1">
            <a:prstTxWarp prst="textNoShape">
              <a:avLst/>
            </a:prstTxWarp>
          </a:bodyPr>
          <a:lstStyle>
            <a:lvl1pPr algn="r" defTabSz="922447">
              <a:defRPr sz="1200"/>
            </a:lvl1pPr>
          </a:lstStyle>
          <a:p>
            <a:pPr>
              <a:defRPr/>
            </a:pPr>
            <a:fld id="{F6589B13-EA26-4EED-9E96-678DED9D7458}" type="slidenum">
              <a:rPr lang="da-DK"/>
              <a:pPr>
                <a:defRPr/>
              </a:pPr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2338"/>
            <a:fld id="{007DE173-5F5B-4AA6-9317-BA2812EE0EF0}" type="slidenum">
              <a:rPr lang="da-DK" smtClean="0"/>
              <a:pPr defTabSz="922338"/>
              <a:t>1</a:t>
            </a:fld>
            <a:endParaRPr lang="da-DK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da-D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5" descr="SAMF_ppt_top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9213"/>
            <a:ext cx="91440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6" descr="top_uk_58_02"/>
          <p:cNvPicPr>
            <a:picLocks noChangeAspect="1" noChangeArrowheads="1"/>
          </p:cNvPicPr>
          <p:nvPr userDrawn="1"/>
        </p:nvPicPr>
        <p:blipFill>
          <a:blip r:embed="rId3" cstate="print"/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25"/>
          <p:cNvSpPr>
            <a:spLocks noChangeShapeType="1"/>
          </p:cNvSpPr>
          <p:nvPr userDrawn="1"/>
        </p:nvSpPr>
        <p:spPr bwMode="auto">
          <a:xfrm flipH="1">
            <a:off x="4763" y="1171575"/>
            <a:ext cx="9148762" cy="0"/>
          </a:xfrm>
          <a:prstGeom prst="line">
            <a:avLst/>
          </a:prstGeom>
          <a:noFill/>
          <a:ln w="9525">
            <a:solidFill>
              <a:srgbClr val="FF3718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7" name="Rectangle 67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a-DK"/>
          </a:p>
        </p:txBody>
      </p:sp>
      <p:sp>
        <p:nvSpPr>
          <p:cNvPr id="8" name="Rectangle 21"/>
          <p:cNvSpPr>
            <a:spLocks noChangeArrowheads="1"/>
          </p:cNvSpPr>
          <p:nvPr userDrawn="1"/>
        </p:nvSpPr>
        <p:spPr bwMode="auto">
          <a:xfrm>
            <a:off x="1042988" y="6343650"/>
            <a:ext cx="71866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98EF1440-83F0-4ABE-B0EE-9CB2B461691B}" type="datetime1">
              <a:rPr lang="da-DK" sz="900"/>
              <a:pPr/>
              <a:t>23-11-2011</a:t>
            </a:fld>
            <a:endParaRPr lang="da-DK" sz="900"/>
          </a:p>
          <a:p>
            <a:pPr>
              <a:lnSpc>
                <a:spcPct val="110000"/>
              </a:lnSpc>
            </a:pPr>
            <a:r>
              <a:rPr lang="da-DK" sz="900"/>
              <a:t>Dias </a:t>
            </a:r>
            <a:fld id="{4BF3F7E6-95FA-4881-9140-49FC29C2CF7E}" type="slidenum">
              <a:rPr lang="da-DK" sz="900"/>
              <a:pPr>
                <a:lnSpc>
                  <a:spcPct val="110000"/>
                </a:lnSpc>
              </a:pPr>
              <a:t>‹nr.›</a:t>
            </a:fld>
            <a:endParaRPr lang="da-DK" sz="90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28700" y="2065338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8225" y="2930525"/>
            <a:ext cx="6486525" cy="2803525"/>
          </a:xfrm>
        </p:spPr>
        <p:txBody>
          <a:bodyPr/>
          <a:lstStyle>
            <a:lvl1pPr marL="0" indent="0">
              <a:defRPr sz="1400">
                <a:solidFill>
                  <a:schemeClr val="tx1"/>
                </a:solidFill>
              </a:defRPr>
            </a:lvl1pPr>
          </a:lstStyle>
          <a:p>
            <a:r>
              <a:rPr lang="da-DK"/>
              <a:t>Klik for at redigere undertiteltypografien i masteren</a:t>
            </a:r>
            <a:br>
              <a:rPr lang="da-DK"/>
            </a:br>
            <a:r>
              <a:rPr lang="da-DK"/>
              <a:t/>
            </a:r>
            <a:br>
              <a:rPr lang="da-DK"/>
            </a:br>
            <a:r>
              <a:rPr lang="da-DK"/>
              <a:t>Navn på oplægsholder</a:t>
            </a:r>
          </a:p>
          <a:p>
            <a:r>
              <a:rPr lang="da-DK"/>
              <a:t>Navn på KU enhed</a:t>
            </a:r>
          </a:p>
          <a:p>
            <a:endParaRPr lang="da-DK"/>
          </a:p>
        </p:txBody>
      </p:sp>
      <p:sp>
        <p:nvSpPr>
          <p:cNvPr id="9" name="Rectangle 56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5976938" y="476250"/>
            <a:ext cx="1643062" cy="5005388"/>
          </a:xfrm>
        </p:spPr>
        <p:txBody>
          <a:bodyPr vert="eaVert"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1042988" y="476250"/>
            <a:ext cx="4781550" cy="5005388"/>
          </a:xfrm>
        </p:spPr>
        <p:txBody>
          <a:bodyPr vert="eaVert"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1042988" y="1374775"/>
            <a:ext cx="3211512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406900" y="1374775"/>
            <a:ext cx="3213100" cy="4106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typografi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a-DK" smtClean="0"/>
              <a:t>Klik for at redigere titeltypografi i masteren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a-DK" noProof="0" smtClean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typografi i masteren</a:t>
            </a:r>
          </a:p>
        </p:txBody>
      </p:sp>
      <p:sp>
        <p:nvSpPr>
          <p:cNvPr id="5" name="Rectangle 2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7" descr="top_uk_58_02"/>
          <p:cNvPicPr>
            <a:picLocks noChangeAspect="1" noChangeArrowheads="1"/>
          </p:cNvPicPr>
          <p:nvPr userDrawn="1"/>
        </p:nvPicPr>
        <p:blipFill>
          <a:blip r:embed="rId13" cstate="print"/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6" descr="SAMF_ppt_top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573713"/>
            <a:ext cx="9144000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16"/>
          <p:cNvSpPr>
            <a:spLocks noChangeArrowheads="1"/>
          </p:cNvSpPr>
          <p:nvPr/>
        </p:nvSpPr>
        <p:spPr bwMode="auto">
          <a:xfrm>
            <a:off x="1042988" y="6343650"/>
            <a:ext cx="7186612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fld id="{CAC786BF-2499-49EB-B23D-C298EBF7CFC3}" type="datetime1">
              <a:rPr lang="da-DK" sz="900"/>
              <a:pPr/>
              <a:t>23-11-2011</a:t>
            </a:fld>
            <a:endParaRPr lang="da-DK" sz="900"/>
          </a:p>
          <a:p>
            <a:pPr>
              <a:lnSpc>
                <a:spcPct val="110000"/>
              </a:lnSpc>
            </a:pPr>
            <a:r>
              <a:rPr lang="da-DK" sz="900"/>
              <a:t>Dias </a:t>
            </a:r>
            <a:fld id="{A9F85B31-E8A2-47BA-8AF4-8C659F9051F8}" type="slidenum">
              <a:rPr lang="da-DK" sz="900"/>
              <a:pPr>
                <a:lnSpc>
                  <a:spcPct val="110000"/>
                </a:lnSpc>
              </a:pPr>
              <a:t>‹nr.›</a:t>
            </a:fld>
            <a:endParaRPr lang="da-DK" sz="900"/>
          </a:p>
        </p:txBody>
      </p:sp>
      <p:sp>
        <p:nvSpPr>
          <p:cNvPr id="1029" name="Line 20"/>
          <p:cNvSpPr>
            <a:spLocks noChangeShapeType="1"/>
          </p:cNvSpPr>
          <p:nvPr userDrawn="1"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FF3718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030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76250"/>
            <a:ext cx="589121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31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74775"/>
            <a:ext cx="6577012" cy="410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66589" name="Rectangle 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55875" y="-3175"/>
            <a:ext cx="6553200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F8F8"/>
                </a:solidFill>
              </a:defRPr>
            </a:lvl1pPr>
          </a:lstStyle>
          <a:p>
            <a:pPr>
              <a:defRPr/>
            </a:pPr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6E6E6E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6E6E6E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rgbClr val="6E6E6E"/>
          </a:solidFill>
          <a:latin typeface="+mn-lt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39" descr="kom_hosp_low"/>
          <p:cNvPicPr>
            <a:picLocks noChangeAspect="1" noChangeArrowheads="1"/>
          </p:cNvPicPr>
          <p:nvPr/>
        </p:nvPicPr>
        <p:blipFill>
          <a:blip r:embed="rId3" cstate="print"/>
          <a:srcRect r="40225" b="18715"/>
          <a:stretch>
            <a:fillRect/>
          </a:stretch>
        </p:blipFill>
        <p:spPr bwMode="auto">
          <a:xfrm>
            <a:off x="5940425" y="4548188"/>
            <a:ext cx="3203575" cy="230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0" descr="skabelon_new_2007_bi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57813" y="1989138"/>
            <a:ext cx="3635375" cy="4868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00063" y="1643063"/>
            <a:ext cx="7775575" cy="869950"/>
          </a:xfrm>
        </p:spPr>
        <p:txBody>
          <a:bodyPr/>
          <a:lstStyle/>
          <a:p>
            <a:pPr marL="533400" indent="-533400" algn="ctr"/>
            <a:r>
              <a:rPr lang="da-DK" sz="1400" i="1" smtClean="0">
                <a:solidFill>
                  <a:schemeClr val="tx1"/>
                </a:solidFill>
              </a:rPr>
              <a:t/>
            </a:r>
            <a:br>
              <a:rPr lang="da-DK" sz="1400" i="1" smtClean="0">
                <a:solidFill>
                  <a:schemeClr val="tx1"/>
                </a:solidFill>
              </a:rPr>
            </a:br>
            <a:r>
              <a:rPr lang="da-DK" sz="1400" i="1" smtClean="0">
                <a:solidFill>
                  <a:schemeClr val="tx1"/>
                </a:solidFill>
              </a:rPr>
              <a:t>Kursus: Insidere og Outsidere: den danske models rækkevidde</a:t>
            </a:r>
            <a:r>
              <a:rPr lang="da-DK" smtClean="0"/>
              <a:t/>
            </a:r>
            <a:br>
              <a:rPr lang="da-DK" smtClean="0"/>
            </a:br>
            <a:r>
              <a:rPr lang="da-DK" b="1" smtClean="0"/>
              <a:t/>
            </a:r>
            <a:br>
              <a:rPr lang="da-DK" b="1" smtClean="0"/>
            </a:br>
            <a:r>
              <a:rPr lang="da-DK" sz="1800" b="1" smtClean="0"/>
              <a:t/>
            </a:r>
            <a:br>
              <a:rPr lang="da-DK" sz="1800" b="1" smtClean="0"/>
            </a:br>
            <a:r>
              <a:rPr lang="da-DK" sz="1800" b="1" smtClean="0"/>
              <a:t/>
            </a:r>
            <a:br>
              <a:rPr lang="da-DK" sz="1800" b="1" smtClean="0"/>
            </a:br>
            <a:r>
              <a:rPr lang="da-DK" sz="1800" b="1" smtClean="0"/>
              <a:t>Opsamling: Insider og outsider problematikken </a:t>
            </a:r>
            <a:br>
              <a:rPr lang="da-DK" sz="1800" b="1" smtClean="0"/>
            </a:br>
            <a:r>
              <a:rPr lang="da-DK" sz="1800" b="1" smtClean="0"/>
              <a:t>- en udfordring for den danske model?</a:t>
            </a:r>
            <a:br>
              <a:rPr lang="da-DK" sz="1800" b="1" smtClean="0"/>
            </a:br>
            <a:r>
              <a:rPr lang="da-DK" b="1" smtClean="0"/>
              <a:t/>
            </a:r>
            <a:br>
              <a:rPr lang="da-DK" b="1" smtClean="0"/>
            </a:br>
            <a:r>
              <a:rPr lang="da-DK" b="1" smtClean="0"/>
              <a:t/>
            </a:r>
            <a:br>
              <a:rPr lang="da-DK" b="1" smtClean="0"/>
            </a:br>
            <a:r>
              <a:rPr lang="da-DK" sz="1400" smtClean="0"/>
              <a:t/>
            </a:r>
            <a:br>
              <a:rPr lang="da-DK" sz="1400" smtClean="0"/>
            </a:br>
            <a:r>
              <a:rPr lang="da-DK" sz="1400" smtClean="0">
                <a:solidFill>
                  <a:srgbClr val="000000"/>
                </a:solidFill>
              </a:rPr>
              <a:t>Trine P. Larsen</a:t>
            </a:r>
            <a:br>
              <a:rPr lang="da-DK" sz="1400" smtClean="0">
                <a:solidFill>
                  <a:srgbClr val="000000"/>
                </a:solidFill>
              </a:rPr>
            </a:br>
            <a:r>
              <a:rPr lang="da-DK" sz="1400" smtClean="0">
                <a:solidFill>
                  <a:srgbClr val="000000"/>
                </a:solidFill>
              </a:rPr>
              <a:t>Steen E. Navrbjerg</a:t>
            </a:r>
            <a:r>
              <a:rPr lang="da-DK" sz="1400" smtClean="0"/>
              <a:t/>
            </a:r>
            <a:br>
              <a:rPr lang="da-DK" sz="1400" smtClean="0"/>
            </a:br>
            <a:r>
              <a:rPr lang="da-DK" sz="1400" smtClean="0">
                <a:solidFill>
                  <a:srgbClr val="000000"/>
                </a:solidFill>
              </a:rPr>
              <a:t/>
            </a:r>
            <a:br>
              <a:rPr lang="da-DK" sz="1400" smtClean="0">
                <a:solidFill>
                  <a:srgbClr val="000000"/>
                </a:solidFill>
              </a:rPr>
            </a:br>
            <a:r>
              <a:rPr lang="da-DK" sz="1400" smtClean="0">
                <a:solidFill>
                  <a:srgbClr val="000000"/>
                </a:solidFill>
              </a:rPr>
              <a:t/>
            </a:r>
            <a:br>
              <a:rPr lang="da-DK" sz="1400" smtClean="0">
                <a:solidFill>
                  <a:srgbClr val="000000"/>
                </a:solidFill>
              </a:rPr>
            </a:br>
            <a:r>
              <a:rPr lang="da-DK" sz="1400" smtClean="0">
                <a:solidFill>
                  <a:srgbClr val="000000"/>
                </a:solidFill>
              </a:rPr>
              <a:t/>
            </a:r>
            <a:br>
              <a:rPr lang="da-DK" sz="1400" smtClean="0">
                <a:solidFill>
                  <a:srgbClr val="000000"/>
                </a:solidFill>
              </a:rPr>
            </a:br>
            <a:r>
              <a:rPr lang="da-DK" sz="1200" smtClean="0"/>
              <a:t>        </a:t>
            </a:r>
            <a:br>
              <a:rPr lang="da-DK" sz="1200" smtClean="0"/>
            </a:br>
            <a:r>
              <a:rPr lang="da-DK" sz="1200" smtClean="0"/>
              <a:t/>
            </a:r>
            <a:br>
              <a:rPr lang="da-DK" sz="1200" smtClean="0"/>
            </a:br>
            <a:r>
              <a:rPr lang="da-DK" sz="1200" smtClean="0">
                <a:solidFill>
                  <a:srgbClr val="000000"/>
                </a:solidFill>
              </a:rPr>
              <a:t/>
            </a:r>
            <a:br>
              <a:rPr lang="da-DK" sz="1200" smtClean="0">
                <a:solidFill>
                  <a:srgbClr val="000000"/>
                </a:solidFill>
              </a:rPr>
            </a:br>
            <a:r>
              <a:rPr lang="da-DK" sz="1200" smtClean="0">
                <a:solidFill>
                  <a:srgbClr val="000000"/>
                </a:solidFill>
              </a:rPr>
              <a:t>FAOS, Sociologisk Institut, Københavns Universitet, Danmark.</a:t>
            </a:r>
            <a:r>
              <a:rPr lang="en-GB" sz="1200" smtClean="0">
                <a:solidFill>
                  <a:srgbClr val="000000"/>
                </a:solidFill>
              </a:rPr>
              <a:t/>
            </a:r>
            <a:br>
              <a:rPr lang="en-GB" sz="1200" smtClean="0">
                <a:solidFill>
                  <a:srgbClr val="000000"/>
                </a:solidFill>
              </a:rPr>
            </a:br>
            <a:r>
              <a:rPr lang="en-GB" sz="1200" smtClean="0">
                <a:solidFill>
                  <a:srgbClr val="000000"/>
                </a:solidFill>
              </a:rPr>
              <a:t>          </a:t>
            </a:r>
            <a:br>
              <a:rPr lang="en-GB" sz="1200" smtClean="0">
                <a:solidFill>
                  <a:srgbClr val="000000"/>
                </a:solidFill>
              </a:rPr>
            </a:br>
            <a:endParaRPr lang="en-GB" sz="1200" smtClean="0">
              <a:solidFill>
                <a:srgbClr val="000000"/>
              </a:solidFill>
            </a:endParaRPr>
          </a:p>
        </p:txBody>
      </p:sp>
      <p:pic>
        <p:nvPicPr>
          <p:cNvPr id="3077" name="Picture 40" descr="faoslogo2hor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77050" y="1196975"/>
            <a:ext cx="1114425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549275"/>
            <a:ext cx="7285037" cy="576263"/>
          </a:xfrm>
        </p:spPr>
        <p:txBody>
          <a:bodyPr/>
          <a:lstStyle/>
          <a:p>
            <a:pPr eaLnBrk="1" hangingPunct="1"/>
            <a:r>
              <a:rPr lang="da-DK" sz="1800" smtClean="0"/>
              <a:t>Løn og arbejdsvilkår for outsidergrupperne  </a:t>
            </a:r>
            <a:endParaRPr lang="en-GB" sz="1800" smtClean="0"/>
          </a:p>
        </p:txBody>
      </p:sp>
      <p:sp>
        <p:nvSpPr>
          <p:cNvPr id="12291" name="Rectangle 5"/>
          <p:cNvSpPr>
            <a:spLocks noChangeArrowheads="1"/>
          </p:cNvSpPr>
          <p:nvPr/>
        </p:nvSpPr>
        <p:spPr bwMode="auto">
          <a:xfrm>
            <a:off x="7753350" y="5676900"/>
            <a:ext cx="2809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solidFill>
                <a:srgbClr val="6E6E6E"/>
              </a:solidFill>
            </a:endParaRPr>
          </a:p>
        </p:txBody>
      </p:sp>
      <p:sp>
        <p:nvSpPr>
          <p:cNvPr id="12292" name="Pladsholder til indhold 6"/>
          <p:cNvSpPr>
            <a:spLocks noGrp="1"/>
          </p:cNvSpPr>
          <p:nvPr>
            <p:ph idx="1"/>
          </p:nvPr>
        </p:nvSpPr>
        <p:spPr>
          <a:xfrm>
            <a:off x="827088" y="1268413"/>
            <a:ext cx="7000875" cy="4840287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Freelancere: 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Ofte højtuddannede med gode lønninger</a:t>
            </a:r>
            <a:r>
              <a:rPr lang="da-DK" sz="1600" b="1" smtClean="0">
                <a:cs typeface="Times New Roman" pitchFamily="18" charset="0"/>
              </a:rPr>
              <a:t> 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Men har relative ustabile ansættelsesvilkår – nogle endda op til flere tidsbegrænsede eller deltidsstillinger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Flertallet har begrænset adgang til sociale rettigheder – de skal skabes selv</a:t>
            </a:r>
          </a:p>
          <a:p>
            <a:pPr lvl="1">
              <a:buClr>
                <a:srgbClr val="FF0000"/>
              </a:buClr>
            </a:pPr>
            <a:endParaRPr lang="da-DK" sz="1600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Deltids- og tidsbegrænset ansatte: 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Mange arbejder ufrivilligt i tidsbegrænsede stillinger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Bestrider såvel højt som lavtlønsjobs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Tidsbegrænset ansatte: trods EU’s regler ofte begrænset adgang til løntillæg, efteruddannelse og andre overenskomstbestemte rettigheder</a:t>
            </a:r>
          </a:p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endParaRPr lang="da-DK" sz="1600" smtClean="0"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endParaRPr lang="da-DK" sz="1600" smtClean="0"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endParaRPr lang="da-DK" sz="1600" smtClean="0">
              <a:cs typeface="Times New Roman" pitchFamily="18" charset="0"/>
            </a:endParaRPr>
          </a:p>
          <a:p>
            <a:pPr lvl="1"/>
            <a:endParaRPr lang="da-DK" smtClean="0"/>
          </a:p>
          <a:p>
            <a:pPr lvl="1"/>
            <a:endParaRPr lang="da-DK" smtClean="0"/>
          </a:p>
          <a:p>
            <a:pPr lvl="1"/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640637" cy="576262"/>
          </a:xfrm>
        </p:spPr>
        <p:txBody>
          <a:bodyPr/>
          <a:lstStyle/>
          <a:p>
            <a:pPr eaLnBrk="1" hangingPunct="1"/>
            <a:r>
              <a:rPr lang="da-DK" sz="1800" smtClean="0"/>
              <a:t>Løn og arbejdsvilkår for outsidergrupperne</a:t>
            </a:r>
            <a:endParaRPr lang="en-GB" sz="1800" smtClean="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7753350" y="5676900"/>
            <a:ext cx="2809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solidFill>
                <a:srgbClr val="6E6E6E"/>
              </a:solidFill>
            </a:endParaRPr>
          </a:p>
        </p:txBody>
      </p:sp>
      <p:sp>
        <p:nvSpPr>
          <p:cNvPr id="13316" name="Pladsholder til indhold 6"/>
          <p:cNvSpPr>
            <a:spLocks noGrp="1"/>
          </p:cNvSpPr>
          <p:nvPr>
            <p:ph idx="1"/>
          </p:nvPr>
        </p:nvSpPr>
        <p:spPr>
          <a:xfrm>
            <a:off x="642938" y="1357313"/>
            <a:ext cx="7500937" cy="4951412"/>
          </a:xfrm>
        </p:spPr>
        <p:txBody>
          <a:bodyPr/>
          <a:lstStyle/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Ikke-vestlige indvandre/efterkommere: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Ofte overrepræsenterede i lavtlønsjob indenfor industrien, handel, transport, sociale institutioner samt hotel og restaurationsbranchen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Relativt mange er også selvstændige</a:t>
            </a:r>
          </a:p>
          <a:p>
            <a:pPr lvl="1"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Gule og uorganiserede: 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Typisk lavtlønnede og ufaglærte 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 Får kun i et vist omfang del i forskellige ordninger på virksomhederne (løntillæg, pauser, fleksibel arbejdstid og jobrotation og efteruddannelse)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Free-rider problematikken</a:t>
            </a:r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smtClean="0"/>
              <a:t>Løn og arbejdsvilkår for outsidergrupperne</a:t>
            </a:r>
          </a:p>
        </p:txBody>
      </p:sp>
      <p:sp>
        <p:nvSpPr>
          <p:cNvPr id="14339" name="Pladsholder til indhold 2"/>
          <p:cNvSpPr>
            <a:spLocks noGrp="1"/>
          </p:cNvSpPr>
          <p:nvPr>
            <p:ph idx="1"/>
          </p:nvPr>
        </p:nvSpPr>
        <p:spPr>
          <a:xfrm>
            <a:off x="1042988" y="1374775"/>
            <a:ext cx="7058025" cy="500697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Den danske models rækkevidde:</a:t>
            </a:r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b="1" smtClean="0">
                <a:cs typeface="Times New Roman" pitchFamily="18" charset="0"/>
              </a:rPr>
              <a:t>Organisering og overenskomstdækning:</a:t>
            </a:r>
          </a:p>
          <a:p>
            <a:pPr lvl="2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Den danske model relativt godt tag i traditionelle outsidergrupper (free-lancere, deltids- og tidsbegrænset ansatte)</a:t>
            </a:r>
          </a:p>
          <a:p>
            <a:pPr lvl="2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Sværere at få fat i andre lønmodtagergrupper såsom nye og gamle arbejdsmigranter, unge og lavtlønsgrupperne osv.  </a:t>
            </a:r>
          </a:p>
          <a:p>
            <a:pPr lvl="2"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b="1" smtClean="0">
                <a:cs typeface="Times New Roman" pitchFamily="18" charset="0"/>
              </a:rPr>
              <a:t>Løn og arbejdsvilkår: </a:t>
            </a:r>
            <a:r>
              <a:rPr lang="da-DK" smtClean="0">
                <a:cs typeface="Times New Roman" pitchFamily="18" charset="0"/>
              </a:rPr>
              <a:t>Halter ofte bagefter ifht. fastansatte – gælder næsten alle outsidergrupper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Typisk lavere lønninger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 Adgang til sociale ydelser begrænset – anciennitetsbestemmelser, ikke-overenskomstdækket osv. 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Lavere jobsikkerhed og relative få efteruddannelsesmuligheder – selv på det overenskomstdækket arbejdsmarked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Også typiske insidere fx. højtuddannede og folk med mellemlange uddannelser kan være outsidere!!</a:t>
            </a:r>
          </a:p>
          <a:p>
            <a:pPr>
              <a:buClr>
                <a:srgbClr val="FF0000"/>
              </a:buClr>
            </a:pPr>
            <a:endParaRPr lang="da-DK" smtClean="0"/>
          </a:p>
          <a:p>
            <a:pPr>
              <a:buClr>
                <a:srgbClr val="FF0000"/>
              </a:buClr>
            </a:pPr>
            <a:r>
              <a:rPr lang="da-DK" b="1" smtClean="0"/>
              <a:t>Kan være insider/outsider ifht. forskellige kriterier!!!</a:t>
            </a:r>
          </a:p>
          <a:p>
            <a:pPr lvl="1">
              <a:buClr>
                <a:srgbClr val="FF0000"/>
              </a:buClr>
            </a:pPr>
            <a:endParaRPr lang="da-DK" smtClean="0">
              <a:cs typeface="Times New Roman" pitchFamily="18" charset="0"/>
            </a:endParaRPr>
          </a:p>
          <a:p>
            <a:endParaRPr lang="da-DK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6769100" cy="576263"/>
          </a:xfrm>
        </p:spPr>
        <p:txBody>
          <a:bodyPr/>
          <a:lstStyle/>
          <a:p>
            <a:r>
              <a:rPr lang="da-DK" smtClean="0"/>
              <a:t>Drivkræfterne bag segmentering: regelfleksibilitet og decentralisering?</a:t>
            </a:r>
          </a:p>
        </p:txBody>
      </p:sp>
      <p:sp>
        <p:nvSpPr>
          <p:cNvPr id="1536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smtClean="0"/>
              <a:t>De empiriske resultater på tværs af de enkelte kursusgange ifht. de to teser:</a:t>
            </a:r>
          </a:p>
          <a:p>
            <a:endParaRPr lang="da-DK" b="1" smtClean="0">
              <a:cs typeface="Times New Roman" pitchFamily="18" charset="0"/>
            </a:endParaRPr>
          </a:p>
          <a:p>
            <a:r>
              <a:rPr lang="da-DK" b="1" smtClean="0">
                <a:cs typeface="Times New Roman" pitchFamily="18" charset="0"/>
              </a:rPr>
              <a:t>Arbejdsmarkedsreguleringens dækningsgrad:</a:t>
            </a:r>
            <a:endParaRPr lang="da-DK" smtClean="0"/>
          </a:p>
          <a:p>
            <a:pPr>
              <a:buFontTx/>
              <a:buChar char="•"/>
            </a:pPr>
            <a:r>
              <a:rPr lang="da-DK" smtClean="0"/>
              <a:t>Fleksible hyre/fyre regler for såvel fastansatte som outsidergrupperne</a:t>
            </a:r>
          </a:p>
          <a:p>
            <a:pPr>
              <a:buFontTx/>
              <a:buChar char="•"/>
            </a:pPr>
            <a:r>
              <a:rPr lang="da-DK" smtClean="0">
                <a:cs typeface="Times New Roman" pitchFamily="18" charset="0"/>
              </a:rPr>
              <a:t>Samme </a:t>
            </a:r>
            <a:r>
              <a:rPr lang="da-DK" i="1" smtClean="0">
                <a:cs typeface="Times New Roman" pitchFamily="18" charset="0"/>
              </a:rPr>
              <a:t>formelle</a:t>
            </a:r>
            <a:r>
              <a:rPr lang="da-DK" smtClean="0">
                <a:cs typeface="Times New Roman" pitchFamily="18" charset="0"/>
              </a:rPr>
              <a:t> sociale rettigheder for såvel insidere som outsidere i lovgivningen og overenskomsterne</a:t>
            </a:r>
          </a:p>
          <a:p>
            <a:pPr>
              <a:buFontTx/>
              <a:buChar char="•"/>
            </a:pPr>
            <a:r>
              <a:rPr lang="da-DK" smtClean="0"/>
              <a:t>Flere outsidergrupper i den offentlige sektor - har mere ufleksible hyre/fyre regler </a:t>
            </a:r>
            <a:r>
              <a:rPr lang="da-DK" smtClean="0">
                <a:sym typeface="Wingdings" pitchFamily="2" charset="2"/>
              </a:rPr>
              <a:t> et større skel</a:t>
            </a:r>
            <a:endParaRPr lang="da-DK" smtClean="0"/>
          </a:p>
          <a:p>
            <a:pPr>
              <a:buFontTx/>
              <a:buChar char="•"/>
            </a:pPr>
            <a:r>
              <a:rPr lang="da-DK" smtClean="0"/>
              <a:t> I et komparativt perspektiv relativt få outsidergrupper sammenlignet med andre EU-lande</a:t>
            </a:r>
          </a:p>
          <a:p>
            <a:pPr>
              <a:buFontTx/>
              <a:buChar char="•"/>
            </a:pPr>
            <a:endParaRPr lang="da-DK" smtClean="0"/>
          </a:p>
          <a:p>
            <a:pPr>
              <a:buFontTx/>
              <a:buChar char="•"/>
            </a:pPr>
            <a:r>
              <a:rPr lang="da-DK" smtClean="0"/>
              <a:t>Indikerer samlet, at de fleksible danske hyre/fyre regler plus samme formelle rettigheder mindsker andelen af outsidergrupperne</a:t>
            </a:r>
          </a:p>
          <a:p>
            <a:pPr>
              <a:buFontTx/>
              <a:buChar char="•"/>
            </a:pPr>
            <a:endParaRPr lang="da-DK" smtClean="0"/>
          </a:p>
          <a:p>
            <a:pPr lvl="2">
              <a:buFontTx/>
              <a:buNone/>
            </a:pPr>
            <a:r>
              <a:rPr lang="da-DK" smtClean="0"/>
              <a:t> </a:t>
            </a:r>
          </a:p>
          <a:p>
            <a:pPr lvl="1"/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6624637" cy="576263"/>
          </a:xfrm>
        </p:spPr>
        <p:txBody>
          <a:bodyPr/>
          <a:lstStyle/>
          <a:p>
            <a:r>
              <a:rPr lang="da-DK" smtClean="0"/>
              <a:t>Drivkræfterne bag segmentering: regelfleksibilitet og decentralisering?</a:t>
            </a:r>
          </a:p>
        </p:txBody>
      </p:sp>
      <p:sp>
        <p:nvSpPr>
          <p:cNvPr id="16387" name="Pladsholder til indhold 2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5006975"/>
          </a:xfrm>
        </p:spPr>
        <p:txBody>
          <a:bodyPr/>
          <a:lstStyle/>
          <a:p>
            <a:r>
              <a:rPr lang="da-DK" b="1" smtClean="0">
                <a:cs typeface="Times New Roman" pitchFamily="18" charset="0"/>
              </a:rPr>
              <a:t>Regelfleksibilitet:</a:t>
            </a:r>
            <a:endParaRPr lang="da-DK" smtClean="0"/>
          </a:p>
          <a:p>
            <a:pPr lvl="1"/>
            <a:r>
              <a:rPr lang="da-DK" smtClean="0"/>
              <a:t>Sektorer og brancher med større mulighed for lokale lønforhandlinger </a:t>
            </a:r>
            <a:r>
              <a:rPr lang="da-DK" smtClean="0">
                <a:sym typeface="Wingdings" pitchFamily="2" charset="2"/>
              </a:rPr>
              <a:t> </a:t>
            </a:r>
            <a:r>
              <a:rPr lang="da-DK" smtClean="0"/>
              <a:t>større tendens til at forskelsbehandle - fx østarbejdere</a:t>
            </a:r>
          </a:p>
          <a:p>
            <a:pPr lvl="1"/>
            <a:r>
              <a:rPr lang="da-DK" smtClean="0"/>
              <a:t>Kommuner, hvor decentraliseringen er gået længst </a:t>
            </a:r>
            <a:r>
              <a:rPr lang="da-DK" smtClean="0">
                <a:sym typeface="Wingdings" pitchFamily="2" charset="2"/>
              </a:rPr>
              <a:t></a:t>
            </a:r>
            <a:r>
              <a:rPr lang="da-DK" smtClean="0"/>
              <a:t> større tendens til at forskelsbehandle tidsbegrænset ansatte og deltidsansatte (uformelt)</a:t>
            </a:r>
          </a:p>
          <a:p>
            <a:pPr lvl="1"/>
            <a:r>
              <a:rPr lang="da-DK" smtClean="0"/>
              <a:t>Også de faglige organisationer bidrager til forskelsbehandling </a:t>
            </a:r>
            <a:r>
              <a:rPr lang="da-DK" smtClean="0">
                <a:sym typeface="Wingdings" pitchFamily="2" charset="2"/>
              </a:rPr>
              <a:t></a:t>
            </a:r>
            <a:r>
              <a:rPr lang="da-DK" smtClean="0"/>
              <a:t> alt andet lige større sikring af de fastansatte</a:t>
            </a:r>
          </a:p>
          <a:p>
            <a:endParaRPr lang="da-DK" smtClean="0"/>
          </a:p>
          <a:p>
            <a:r>
              <a:rPr lang="da-DK" b="1" smtClean="0"/>
              <a:t>Andre potentielle forklaringer bragt på banen i undervisningsgangene:</a:t>
            </a:r>
          </a:p>
          <a:p>
            <a:pPr lvl="1"/>
            <a:r>
              <a:rPr lang="da-DK" smtClean="0"/>
              <a:t>Nogle brancher mere konkurrenceudsatte med behov for op- og nedjustering af arbejdskraften</a:t>
            </a:r>
          </a:p>
          <a:p>
            <a:pPr lvl="1"/>
            <a:endParaRPr lang="da-DK" smtClean="0"/>
          </a:p>
          <a:p>
            <a:pPr lvl="1"/>
            <a:r>
              <a:rPr lang="da-DK" smtClean="0"/>
              <a:t>Ansat indenfor sektorer med lav overenskomstdækning og/eller  svage fagforeninger - Men faglige organisationer bidrager også i nogle tilfælde til forskelsbehandling…</a:t>
            </a:r>
          </a:p>
          <a:p>
            <a:pPr lvl="1"/>
            <a:endParaRPr lang="da-DK" smtClean="0"/>
          </a:p>
          <a:p>
            <a:pPr lvl="1"/>
            <a:r>
              <a:rPr lang="da-DK" smtClean="0"/>
              <a:t>Strukturelle faktorer - Anciennitetsbestemmelser osv.? </a:t>
            </a:r>
          </a:p>
          <a:p>
            <a:endParaRPr lang="da-DK" b="1" smtClean="0"/>
          </a:p>
          <a:p>
            <a:pPr lvl="1"/>
            <a:endParaRPr lang="da-DK" smtClean="0"/>
          </a:p>
          <a:p>
            <a:endParaRPr lang="da-DK" smtClean="0"/>
          </a:p>
          <a:p>
            <a:endParaRPr lang="da-DK" b="1" smtClean="0"/>
          </a:p>
          <a:p>
            <a:pPr lvl="1"/>
            <a:endParaRPr lang="da-DK" smtClean="0"/>
          </a:p>
          <a:p>
            <a:pPr lvl="1"/>
            <a:endParaRPr lang="da-DK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6697662" cy="576263"/>
          </a:xfrm>
        </p:spPr>
        <p:txBody>
          <a:bodyPr/>
          <a:lstStyle/>
          <a:p>
            <a:r>
              <a:rPr lang="da-DK" sz="1800" smtClean="0"/>
              <a:t>Komparativt perspektiv – løn og arbejdsvilkår</a:t>
            </a:r>
          </a:p>
        </p:txBody>
      </p:sp>
      <p:graphicFrame>
        <p:nvGraphicFramePr>
          <p:cNvPr id="6" name="Diagram 5"/>
          <p:cNvGraphicFramePr/>
          <p:nvPr/>
        </p:nvGraphicFramePr>
        <p:xfrm>
          <a:off x="1331640" y="1556792"/>
          <a:ext cx="6912768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2" name="Tekstboks 6"/>
          <p:cNvSpPr txBox="1">
            <a:spLocks noChangeArrowheads="1"/>
          </p:cNvSpPr>
          <p:nvPr/>
        </p:nvSpPr>
        <p:spPr bwMode="auto">
          <a:xfrm>
            <a:off x="1692275" y="5013325"/>
            <a:ext cx="1949450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/>
              <a:t>Kilde:Eurostat, 2008; 2005</a:t>
            </a:r>
          </a:p>
        </p:txBody>
      </p:sp>
      <p:sp>
        <p:nvSpPr>
          <p:cNvPr id="17413" name="Tekstboks 7"/>
          <p:cNvSpPr txBox="1">
            <a:spLocks noChangeArrowheads="1"/>
          </p:cNvSpPr>
          <p:nvPr/>
        </p:nvSpPr>
        <p:spPr bwMode="auto">
          <a:xfrm>
            <a:off x="1476375" y="1196975"/>
            <a:ext cx="366553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/>
              <a:t>Figur 1: types of employment in EU countries percent</a:t>
            </a:r>
          </a:p>
        </p:txBody>
      </p:sp>
    </p:spTree>
  </p:cSld>
  <p:clrMapOvr>
    <a:masterClrMapping/>
  </p:clrMapOvr>
  <p:transition spd="slow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>
          <a:xfrm>
            <a:off x="1042988" y="476250"/>
            <a:ext cx="6553200" cy="576263"/>
          </a:xfrm>
        </p:spPr>
        <p:txBody>
          <a:bodyPr/>
          <a:lstStyle/>
          <a:p>
            <a:r>
              <a:rPr lang="da-DK" sz="1800" smtClean="0"/>
              <a:t>Komparativt perspektiv – løn og arbejdsvilkår</a:t>
            </a:r>
          </a:p>
        </p:txBody>
      </p:sp>
      <p:pic>
        <p:nvPicPr>
          <p:cNvPr id="18435" name="Picture 2" descr="http://onlinelibrary.wiley.com/store/10.1111/j.1468-246X.2008.00323.x/asset/image_n/ISSR_323_f2.gif?v=1&amp;t=ggkjxeq5&amp;s=817101510e0a14643645488f556d870f4de146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060575"/>
            <a:ext cx="6553200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kstboks 5"/>
          <p:cNvSpPr txBox="1">
            <a:spLocks noChangeArrowheads="1"/>
          </p:cNvSpPr>
          <p:nvPr/>
        </p:nvSpPr>
        <p:spPr bwMode="auto">
          <a:xfrm>
            <a:off x="1258888" y="4797425"/>
            <a:ext cx="29575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/>
              <a:t>Kilde: Buschoff og Protsch, 2008: figure 1</a:t>
            </a:r>
          </a:p>
        </p:txBody>
      </p:sp>
      <p:sp>
        <p:nvSpPr>
          <p:cNvPr id="18437" name="Tekstboks 6"/>
          <p:cNvSpPr txBox="1">
            <a:spLocks noChangeArrowheads="1"/>
          </p:cNvSpPr>
          <p:nvPr/>
        </p:nvSpPr>
        <p:spPr bwMode="auto">
          <a:xfrm>
            <a:off x="1331913" y="1773238"/>
            <a:ext cx="644842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a-DK" sz="1000" b="1"/>
              <a:t>Figure 2:Atypical wokers as a percentage of all workers by form of employment percent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z="1800" smtClean="0"/>
              <a:t>EU-komparativt perspektiv – løn og arbejdsvilkår</a:t>
            </a:r>
          </a:p>
        </p:txBody>
      </p:sp>
      <p:sp>
        <p:nvSpPr>
          <p:cNvPr id="19459" name="Pladsholder til indhold 2"/>
          <p:cNvSpPr>
            <a:spLocks noGrp="1"/>
          </p:cNvSpPr>
          <p:nvPr>
            <p:ph idx="1"/>
          </p:nvPr>
        </p:nvSpPr>
        <p:spPr>
          <a:xfrm>
            <a:off x="1042988" y="1268413"/>
            <a:ext cx="6577012" cy="5113337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da-DK" sz="1400" b="1" dirty="0" smtClean="0"/>
              <a:t>Tidsbegrænset ansatte, bureauvikarer, deltidsansatte, freelancere og migrant grupper: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Udgør ofte en større andel af de beskæftigede i andre EU lande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Deres andel er typisk markant højere i lande med rigide hyre/fyre regler (gælder især tidsbegrænset ansatte og bureauvikarer)</a:t>
            </a:r>
          </a:p>
          <a:p>
            <a:pPr lvl="1">
              <a:buClr>
                <a:srgbClr val="FF0000"/>
              </a:buClr>
              <a:defRPr/>
            </a:pPr>
            <a:endParaRPr lang="da-DK" sz="1200" dirty="0" smtClean="0"/>
          </a:p>
          <a:p>
            <a:pPr>
              <a:buClr>
                <a:srgbClr val="FF0000"/>
              </a:buClr>
              <a:defRPr/>
            </a:pPr>
            <a:endParaRPr lang="da-DK" dirty="0" smtClean="0"/>
          </a:p>
          <a:p>
            <a:pPr>
              <a:buClr>
                <a:srgbClr val="FF0000"/>
              </a:buClr>
              <a:defRPr/>
            </a:pPr>
            <a:r>
              <a:rPr lang="da-DK" sz="1400" b="1" dirty="0" smtClean="0"/>
              <a:t>Job kvalitet og adgang til efteruddannelse: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Dækker en bred vifte af lønmodtagere på tværs af jobhierarkiet – store ligheder med DK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Tidsbegrænset ansatte og </a:t>
            </a:r>
            <a:r>
              <a:rPr lang="da-DK" sz="1200" dirty="0" err="1" smtClean="0"/>
              <a:t>free-lancere</a:t>
            </a:r>
            <a:r>
              <a:rPr lang="da-DK" sz="1200" dirty="0" smtClean="0"/>
              <a:t> oftere ansat i mere prestigefyldte stillinger og har ofte højere lønninger end mange deltidsansatte, bureauvikarer og migrantgrupper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Adgang til efteruddannelse begrænset i de fleste EU-lande trods EU’s direktiver</a:t>
            </a:r>
          </a:p>
          <a:p>
            <a:pPr marL="457200" lvl="1" indent="0">
              <a:buClr>
                <a:srgbClr val="FF0000"/>
              </a:buClr>
              <a:buFontTx/>
              <a:buNone/>
              <a:defRPr/>
            </a:pPr>
            <a:endParaRPr lang="da-DK" sz="1200" dirty="0" smtClean="0"/>
          </a:p>
          <a:p>
            <a:pPr>
              <a:buClr>
                <a:srgbClr val="FF0000"/>
              </a:buClr>
              <a:defRPr/>
            </a:pPr>
            <a:r>
              <a:rPr lang="da-DK" sz="1400" b="1" dirty="0" smtClean="0"/>
              <a:t>Indkomstsikkerhed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Begrænset adgang til pension - gælder på tværs af EU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Arbejdsløshedsforsikring frivilligt i DK, mens den er obligatorisk i mange EU-lande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928688" y="500063"/>
            <a:ext cx="7643812" cy="576262"/>
          </a:xfrm>
        </p:spPr>
        <p:txBody>
          <a:bodyPr/>
          <a:lstStyle/>
          <a:p>
            <a:pPr eaLnBrk="1" hangingPunct="1"/>
            <a:r>
              <a:rPr lang="en-GB" sz="1800" smtClean="0"/>
              <a:t>Opsamling og diskussion</a:t>
            </a:r>
          </a:p>
        </p:txBody>
      </p:sp>
      <p:sp>
        <p:nvSpPr>
          <p:cNvPr id="20483" name="Rectangle 5"/>
          <p:cNvSpPr>
            <a:spLocks noChangeArrowheads="1"/>
          </p:cNvSpPr>
          <p:nvPr/>
        </p:nvSpPr>
        <p:spPr bwMode="auto">
          <a:xfrm>
            <a:off x="7753350" y="5676900"/>
            <a:ext cx="2809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solidFill>
                <a:srgbClr val="6E6E6E"/>
              </a:solidFill>
            </a:endParaRPr>
          </a:p>
        </p:txBody>
      </p:sp>
      <p:sp>
        <p:nvSpPr>
          <p:cNvPr id="20484" name="Pladsholder til indhold 6"/>
          <p:cNvSpPr>
            <a:spLocks noGrp="1"/>
          </p:cNvSpPr>
          <p:nvPr>
            <p:ph idx="1"/>
          </p:nvPr>
        </p:nvSpPr>
        <p:spPr>
          <a:xfrm>
            <a:off x="1071563" y="1214438"/>
            <a:ext cx="7358062" cy="49831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Nye tendenser på det danske arbejdsmarked – en bevægelse mod øget segmentering?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Faldende medlemstal hos den etablerede fagbevægelse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Nye lønmodtagergrupper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Atypiske ansættelsesformer bliver stadig mere udbredt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Befolkningen uddanner sig ud af LO-segmentet</a:t>
            </a:r>
          </a:p>
          <a:p>
            <a:pPr>
              <a:buClr>
                <a:srgbClr val="FF0000"/>
              </a:buClr>
            </a:pPr>
            <a:r>
              <a:rPr lang="da-DK" sz="1800" smtClean="0">
                <a:cs typeface="Times New Roman" pitchFamily="18" charset="0"/>
              </a:rPr>
              <a:t> </a:t>
            </a: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Outsidergrupperne: 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Lavere organiseringsprocent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Tendens til at arbejde indenfor brancher med lav overenskomstdækning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Oplever ikke kun i Danmark at blive forskelsbehandlet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Udgør en mindre andel af arbejdsstyrken sammenlignet med andre EU lande</a:t>
            </a:r>
          </a:p>
          <a:p>
            <a:pPr lvl="1">
              <a:buClr>
                <a:srgbClr val="FF0000"/>
              </a:buClr>
              <a:buFontTx/>
              <a:buNone/>
            </a:pPr>
            <a:endParaRPr lang="da-DK" sz="1600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Et væld af forklaringer</a:t>
            </a:r>
            <a:r>
              <a:rPr lang="da-DK" smtClean="0">
                <a:cs typeface="Times New Roman" pitchFamily="18" charset="0"/>
              </a:rPr>
              <a:t>: Decentralisering og regelfleksibilitet mulige drivkræfter?</a:t>
            </a:r>
          </a:p>
          <a:p>
            <a:pPr>
              <a:buClr>
                <a:srgbClr val="FF0000"/>
              </a:buClr>
            </a:pPr>
            <a:endParaRPr lang="da-DK" sz="1800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endParaRPr lang="da-DK" sz="1800" smtClean="0">
              <a:cs typeface="Times New Roman" pitchFamily="18" charset="0"/>
            </a:endParaRPr>
          </a:p>
          <a:p>
            <a:pPr lvl="1">
              <a:buClr>
                <a:srgbClr val="FF0000"/>
              </a:buClr>
            </a:pPr>
            <a:endParaRPr lang="da-DK" sz="1600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  <a:buFontTx/>
              <a:buChar char="•"/>
            </a:pPr>
            <a:endParaRPr lang="da-DK" b="1" smtClean="0">
              <a:cs typeface="Times New Roman" pitchFamily="18" charset="0"/>
            </a:endParaRPr>
          </a:p>
          <a:p>
            <a:pPr lvl="2">
              <a:buClr>
                <a:srgbClr val="FF0000"/>
              </a:buClr>
            </a:pPr>
            <a:endParaRPr lang="da-DK" sz="1200" b="1" smtClean="0"/>
          </a:p>
          <a:p>
            <a:pPr lvl="1">
              <a:buClr>
                <a:srgbClr val="FF0000"/>
              </a:buClr>
            </a:pPr>
            <a:endParaRPr lang="da-DK" sz="1200" b="1" smtClean="0"/>
          </a:p>
          <a:p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Det duale arbejdsmarked - mere nuanceret?</a:t>
            </a:r>
          </a:p>
        </p:txBody>
      </p:sp>
      <p:sp>
        <p:nvSpPr>
          <p:cNvPr id="2150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b="1" smtClean="0"/>
          </a:p>
          <a:p>
            <a:endParaRPr lang="da-DK" b="1" smtClean="0"/>
          </a:p>
          <a:p>
            <a:endParaRPr lang="da-DK" b="1" smtClean="0"/>
          </a:p>
          <a:p>
            <a:r>
              <a:rPr lang="da-DK" b="1" smtClean="0"/>
              <a:t>Hvad mener I kan være medvirkende til at forklare segmenteringstendenserne?</a:t>
            </a:r>
          </a:p>
          <a:p>
            <a:endParaRPr lang="da-DK" b="1" smtClean="0"/>
          </a:p>
          <a:p>
            <a:endParaRPr lang="da-DK" b="1" smtClean="0"/>
          </a:p>
          <a:p>
            <a:r>
              <a:rPr lang="da-DK" b="1" smtClean="0"/>
              <a:t>Hvilken betydning kan forskelsbehandlingen mellem lønmodtagergrupper have for den danske model?</a:t>
            </a:r>
          </a:p>
          <a:p>
            <a:endParaRPr lang="da-DK" b="1" smtClean="0"/>
          </a:p>
          <a:p>
            <a:endParaRPr lang="da-DK" b="1" smtClean="0"/>
          </a:p>
          <a:p>
            <a:endParaRPr lang="da-DK" b="1" smtClean="0"/>
          </a:p>
          <a:p>
            <a:endParaRPr lang="da-DK" b="1" smtClean="0"/>
          </a:p>
          <a:p>
            <a:endParaRPr lang="da-DK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Disposition</a:t>
            </a:r>
          </a:p>
        </p:txBody>
      </p:sp>
      <p:sp>
        <p:nvSpPr>
          <p:cNvPr id="409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da-DK" dirty="0" smtClean="0"/>
          </a:p>
          <a:p>
            <a:pPr>
              <a:buClr>
                <a:srgbClr val="FF0000"/>
              </a:buClr>
              <a:buFontTx/>
              <a:buChar char="•"/>
              <a:defRPr/>
            </a:pPr>
            <a:r>
              <a:rPr lang="da-DK" b="1" dirty="0" smtClean="0"/>
              <a:t>Det </a:t>
            </a:r>
            <a:r>
              <a:rPr lang="da-DK" b="1" dirty="0" err="1" smtClean="0"/>
              <a:t>duale</a:t>
            </a:r>
            <a:r>
              <a:rPr lang="da-DK" b="1" dirty="0" smtClean="0"/>
              <a:t> arbejdsmarkedet</a:t>
            </a:r>
          </a:p>
          <a:p>
            <a:pPr>
              <a:buClr>
                <a:srgbClr val="FF0000"/>
              </a:buClr>
              <a:defRPr/>
            </a:pPr>
            <a:endParaRPr lang="da-DK" b="1" dirty="0" smtClean="0"/>
          </a:p>
          <a:p>
            <a:pPr>
              <a:buClr>
                <a:srgbClr val="FF0000"/>
              </a:buClr>
              <a:buFontTx/>
              <a:buChar char="•"/>
              <a:defRPr/>
            </a:pPr>
            <a:r>
              <a:rPr lang="da-DK" b="1" dirty="0" smtClean="0"/>
              <a:t>Drivkræfterne bag segmentering: regelfleksibilitet og decentralisering?</a:t>
            </a:r>
          </a:p>
          <a:p>
            <a:pPr>
              <a:buClr>
                <a:srgbClr val="FF0000"/>
              </a:buClr>
              <a:buFontTx/>
              <a:buChar char="•"/>
              <a:defRPr/>
            </a:pPr>
            <a:endParaRPr lang="da-DK" b="1" dirty="0" smtClean="0"/>
          </a:p>
          <a:p>
            <a:pPr>
              <a:buClr>
                <a:srgbClr val="FF0000"/>
              </a:buClr>
              <a:buFontTx/>
              <a:buChar char="•"/>
              <a:defRPr/>
            </a:pPr>
            <a:r>
              <a:rPr lang="da-DK" b="1" dirty="0" smtClean="0"/>
              <a:t>Faglig organisering og overenskomstdækning blandt outsidergrupperne</a:t>
            </a:r>
          </a:p>
          <a:p>
            <a:pPr>
              <a:buClr>
                <a:srgbClr val="FF0000"/>
              </a:buClr>
              <a:defRPr/>
            </a:pPr>
            <a:endParaRPr lang="da-DK" b="1" dirty="0" smtClean="0"/>
          </a:p>
          <a:p>
            <a:pPr>
              <a:buClr>
                <a:srgbClr val="FF0000"/>
              </a:buClr>
              <a:buFontTx/>
              <a:buChar char="•"/>
              <a:defRPr/>
            </a:pPr>
            <a:r>
              <a:rPr lang="da-DK" b="1" dirty="0" smtClean="0"/>
              <a:t>Outsidergruppernes løn og arbejdsvilkår i et komparativt perspektiv</a:t>
            </a:r>
          </a:p>
          <a:p>
            <a:pPr marL="0" indent="0">
              <a:buClr>
                <a:srgbClr val="FF0000"/>
              </a:buClr>
              <a:defRPr/>
            </a:pPr>
            <a:endParaRPr lang="da-DK" b="1" dirty="0" smtClean="0"/>
          </a:p>
          <a:p>
            <a:pPr>
              <a:buClr>
                <a:srgbClr val="FF0000"/>
              </a:buClr>
              <a:buFontTx/>
              <a:buChar char="•"/>
              <a:defRPr/>
            </a:pPr>
            <a:r>
              <a:rPr lang="da-DK" b="1" dirty="0" smtClean="0"/>
              <a:t>Opsamling og diskussion</a:t>
            </a:r>
          </a:p>
          <a:p>
            <a:pPr marL="0" indent="0">
              <a:buClr>
                <a:srgbClr val="FF0000"/>
              </a:buClr>
              <a:defRPr/>
            </a:pPr>
            <a:endParaRPr lang="da-DK" b="1" dirty="0" smtClean="0"/>
          </a:p>
          <a:p>
            <a:pPr marL="0" indent="0">
              <a:buClr>
                <a:srgbClr val="FF0000"/>
              </a:buClr>
              <a:defRPr/>
            </a:pPr>
            <a:r>
              <a:rPr lang="da-DK" b="1" dirty="0" smtClean="0"/>
              <a:t>------------------------------------------------------</a:t>
            </a:r>
          </a:p>
          <a:p>
            <a:pPr>
              <a:buClr>
                <a:srgbClr val="FF0000"/>
              </a:buClr>
              <a:buFontTx/>
              <a:buChar char="•"/>
              <a:defRPr/>
            </a:pPr>
            <a:endParaRPr lang="da-DK" b="1" dirty="0"/>
          </a:p>
          <a:p>
            <a:pPr>
              <a:buClr>
                <a:srgbClr val="FF0000"/>
              </a:buClr>
              <a:buFontTx/>
              <a:buChar char="•"/>
              <a:defRPr/>
            </a:pPr>
            <a:r>
              <a:rPr lang="da-DK" b="1" dirty="0" smtClean="0"/>
              <a:t>Eksamenstips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Diskursen insider versus outsider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042988" y="2058988"/>
            <a:ext cx="6577012" cy="4106862"/>
          </a:xfrm>
        </p:spPr>
        <p:txBody>
          <a:bodyPr/>
          <a:lstStyle/>
          <a:p>
            <a:r>
              <a:rPr lang="da-DK" b="1" smtClean="0"/>
              <a:t>Er der andre insider/outsidergrupper på det danske arbejdsmarked – og kan de underminere den danske model på andre måder, end præsenteret på denne kursusgang?</a:t>
            </a:r>
          </a:p>
          <a:p>
            <a:endParaRPr lang="da-DK" b="1" smtClean="0"/>
          </a:p>
          <a:p>
            <a:endParaRPr lang="da-DK" b="1" smtClean="0"/>
          </a:p>
          <a:p>
            <a:r>
              <a:rPr lang="da-DK" b="1" smtClean="0"/>
              <a:t>Hvad sker der, når særlige grupper fremhæves som atypiske lønmodtagere?</a:t>
            </a:r>
          </a:p>
          <a:p>
            <a:r>
              <a:rPr lang="da-DK" b="1" smtClean="0"/>
              <a:t>			- Hvem har interesser?</a:t>
            </a:r>
          </a:p>
          <a:p>
            <a:endParaRPr lang="da-DK" b="1" smtClean="0"/>
          </a:p>
          <a:p>
            <a:endParaRPr lang="da-DK" b="1" smtClean="0"/>
          </a:p>
          <a:p>
            <a:r>
              <a:rPr lang="da-DK" b="1" smtClean="0"/>
              <a:t>Hvad synes I om insider/outsider diskursen?</a:t>
            </a:r>
          </a:p>
          <a:p>
            <a:r>
              <a:rPr lang="da-DK" b="1" smtClean="0"/>
              <a:t>	– kritisk masse: hvor mange outsidere gør dem til insidere? </a:t>
            </a:r>
          </a:p>
          <a:p>
            <a:r>
              <a:rPr lang="da-DK" b="1" smtClean="0"/>
              <a:t>	- er den normativ?</a:t>
            </a:r>
          </a:p>
          <a:p>
            <a:endParaRPr lang="da-DK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Det duale arbejdsmarked </a:t>
            </a:r>
          </a:p>
        </p:txBody>
      </p:sp>
      <p:sp>
        <p:nvSpPr>
          <p:cNvPr id="5123" name="Pladsholder til indhold 2"/>
          <p:cNvSpPr>
            <a:spLocks noGrp="1"/>
          </p:cNvSpPr>
          <p:nvPr>
            <p:ph idx="1"/>
          </p:nvPr>
        </p:nvSpPr>
        <p:spPr>
          <a:xfrm>
            <a:off x="1042988" y="1374775"/>
            <a:ext cx="6842125" cy="4933950"/>
          </a:xfrm>
        </p:spPr>
        <p:txBody>
          <a:bodyPr/>
          <a:lstStyle/>
          <a:p>
            <a:r>
              <a:rPr lang="da-DK" b="1" smtClean="0"/>
              <a:t>Den klassiske opdeling: </a:t>
            </a:r>
            <a:r>
              <a:rPr lang="da-DK" smtClean="0"/>
              <a:t>opdeling af arbejdsmarkedet i to segmenter - insidere versus outsidere</a:t>
            </a:r>
            <a:endParaRPr lang="da-DK" b="1" smtClean="0"/>
          </a:p>
          <a:p>
            <a:pPr>
              <a:buClr>
                <a:srgbClr val="FF0000"/>
              </a:buClr>
              <a:buFontTx/>
              <a:buChar char="•"/>
            </a:pPr>
            <a:endParaRPr lang="da-DK" sz="1400" b="1" smtClean="0"/>
          </a:p>
          <a:p>
            <a:pPr>
              <a:buClr>
                <a:srgbClr val="FF0000"/>
              </a:buClr>
            </a:pPr>
            <a:r>
              <a:rPr lang="da-DK" b="1" smtClean="0"/>
              <a:t>Insidere/kernemedarbejdere</a:t>
            </a:r>
            <a:r>
              <a:rPr lang="da-DK" smtClean="0"/>
              <a:t>: 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Typisk ansat i faste fuldtidsstillinger, 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Uddannet arbejdskraft og gode lønninger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Adgang til diverse sociale rettigheder, høj jobsikkerhed osv.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Behandles ofte mere gunstigt end outsidere</a:t>
            </a:r>
            <a:endParaRPr lang="da-DK" b="1" smtClean="0"/>
          </a:p>
          <a:p>
            <a:pPr>
              <a:buClr>
                <a:srgbClr val="FF0000"/>
              </a:buClr>
            </a:pPr>
            <a:endParaRPr lang="da-DK" sz="1400" b="1" smtClean="0"/>
          </a:p>
          <a:p>
            <a:pPr>
              <a:buClr>
                <a:srgbClr val="FF0000"/>
              </a:buClr>
            </a:pPr>
            <a:r>
              <a:rPr lang="da-DK" b="1" smtClean="0"/>
              <a:t>Outsidere/randgrupperne</a:t>
            </a:r>
            <a:r>
              <a:rPr lang="da-DK" smtClean="0"/>
              <a:t>: 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Lønmodtagere ansat i atypiske ansættelsesformer, 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Uuddannet arbejdskraft, stor jobusikkerhed, lettere at hyre/fyre, </a:t>
            </a:r>
          </a:p>
          <a:p>
            <a:pPr lvl="1">
              <a:buClr>
                <a:srgbClr val="FF0000"/>
              </a:buClr>
            </a:pPr>
            <a:r>
              <a:rPr lang="da-DK" smtClean="0"/>
              <a:t>Begrænset adgang til diverse rettigheder og efteruddannelsesmuligheder </a:t>
            </a:r>
          </a:p>
          <a:p>
            <a:pPr>
              <a:buClr>
                <a:srgbClr val="FF0000"/>
              </a:buClr>
            </a:pPr>
            <a:endParaRPr lang="da-DK" b="1" smtClean="0"/>
          </a:p>
          <a:p>
            <a:pPr>
              <a:buClr>
                <a:srgbClr val="FF0000"/>
              </a:buClr>
            </a:pPr>
            <a:r>
              <a:rPr lang="da-DK" b="1" smtClean="0"/>
              <a:t>Danske model opdeler i insidere/outsidere: </a:t>
            </a:r>
            <a:endParaRPr lang="da-DK" smtClean="0"/>
          </a:p>
          <a:p>
            <a:pPr>
              <a:buClr>
                <a:srgbClr val="FF0000"/>
              </a:buClr>
            </a:pPr>
            <a:r>
              <a:rPr lang="da-DK" smtClean="0"/>
              <a:t> 	- via OK og medlemskab af fagforening/arbejdsgiverforening</a:t>
            </a:r>
          </a:p>
          <a:p>
            <a:pPr>
              <a:buClr>
                <a:srgbClr val="FF0000"/>
              </a:buClr>
            </a:pPr>
            <a:endParaRPr lang="da-DK" b="1" smtClean="0"/>
          </a:p>
          <a:p>
            <a:pPr>
              <a:buClr>
                <a:srgbClr val="FF0000"/>
              </a:buClr>
            </a:pPr>
            <a:r>
              <a:rPr lang="da-DK" b="1" smtClean="0"/>
              <a:t>Men er virkeligheden mere nuanceret?</a:t>
            </a:r>
            <a:endParaRPr lang="da-DK" smtClean="0"/>
          </a:p>
          <a:p>
            <a:pPr>
              <a:buClr>
                <a:srgbClr val="FF0000"/>
              </a:buClr>
            </a:pPr>
            <a:endParaRPr lang="da-DK" b="1" smtClean="0"/>
          </a:p>
          <a:p>
            <a:endParaRPr lang="da-DK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Det duale arbejdsmarked</a:t>
            </a:r>
          </a:p>
        </p:txBody>
      </p:sp>
      <p:sp>
        <p:nvSpPr>
          <p:cNvPr id="6147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Kan være insider på nogle parametre, men outsider på andre – her sondres mellem: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Faglig organisering og overenskomstdækning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Adgang til sociale rettigheder og løntillæg 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Faste fuldtidsstillinger kontra atypiske ansættelser og arbejdsløshed (lav versus høj jobsikkerhed)</a:t>
            </a:r>
          </a:p>
          <a:p>
            <a:pPr lvl="1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Arbejdsfunktion, jobkvalitet og uddannelse</a:t>
            </a: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Lidt af en spiral - frem for enten/eller dikotomi </a:t>
            </a:r>
          </a:p>
          <a:p>
            <a:pPr>
              <a:buClr>
                <a:srgbClr val="FF0000"/>
              </a:buClr>
              <a:buFontTx/>
              <a:buChar char="•"/>
            </a:pPr>
            <a:endParaRPr lang="da-DK" smtClean="0"/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/>
              <a:t>Frivillig/ufrivillig dimension – og diskursen om in/out</a:t>
            </a:r>
          </a:p>
          <a:p>
            <a:pPr>
              <a:buClr>
                <a:srgbClr val="FF0000"/>
              </a:buClr>
            </a:pPr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692150"/>
            <a:ext cx="7572375" cy="576263"/>
          </a:xfrm>
        </p:spPr>
        <p:txBody>
          <a:bodyPr/>
          <a:lstStyle/>
          <a:p>
            <a:r>
              <a:rPr lang="da-DK" sz="1800" smtClean="0"/>
              <a:t>Drivkræfterne bag segmentering: regelfleksibilitet og decentralisering?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00125" y="1357313"/>
            <a:ext cx="6929438" cy="5072062"/>
          </a:xfrm>
        </p:spPr>
        <p:txBody>
          <a:bodyPr/>
          <a:lstStyle/>
          <a:p>
            <a:pPr>
              <a:defRPr/>
            </a:pPr>
            <a:r>
              <a:rPr lang="da-DK" sz="1400" b="1" dirty="0" smtClean="0"/>
              <a:t>Hvad skyldes opdelingen af arbejdsmarkedet i henholdsvis insidere og outsidere?  - </a:t>
            </a:r>
            <a:r>
              <a:rPr lang="da-DK" sz="1400" dirty="0" smtClean="0"/>
              <a:t>teoretiske og analytiske tilgange: Tre generationer:</a:t>
            </a:r>
          </a:p>
          <a:p>
            <a:pPr>
              <a:defRPr/>
            </a:pPr>
            <a:endParaRPr lang="da-DK" sz="1400" b="1" dirty="0" smtClean="0"/>
          </a:p>
          <a:p>
            <a:pPr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da-DK" sz="1400" b="1" dirty="0" smtClean="0"/>
              <a:t>1. generation:  </a:t>
            </a:r>
            <a:r>
              <a:rPr lang="da-DK" sz="1400" dirty="0" err="1" smtClean="0"/>
              <a:t>Dual-labour</a:t>
            </a:r>
            <a:r>
              <a:rPr lang="da-DK" sz="1400" dirty="0" smtClean="0"/>
              <a:t> </a:t>
            </a:r>
            <a:r>
              <a:rPr lang="da-DK" sz="1400" dirty="0" err="1" smtClean="0"/>
              <a:t>market</a:t>
            </a:r>
            <a:r>
              <a:rPr lang="da-DK" sz="1400" dirty="0" smtClean="0"/>
              <a:t> (</a:t>
            </a:r>
            <a:r>
              <a:rPr lang="da-DK" sz="1400" dirty="0" err="1" smtClean="0"/>
              <a:t>Doeringer</a:t>
            </a:r>
            <a:r>
              <a:rPr lang="da-DK" sz="1400" dirty="0" smtClean="0"/>
              <a:t> and </a:t>
            </a:r>
            <a:r>
              <a:rPr lang="da-DK" sz="1400" dirty="0" err="1" smtClean="0"/>
              <a:t>Piore</a:t>
            </a:r>
            <a:r>
              <a:rPr lang="da-DK" sz="1400" dirty="0" smtClean="0"/>
              <a:t>, 1971)</a:t>
            </a:r>
            <a:endParaRPr lang="da-DK" dirty="0" smtClean="0"/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Opgør med </a:t>
            </a:r>
            <a:r>
              <a:rPr lang="da-DK" sz="1200" i="1" dirty="0" smtClean="0"/>
              <a:t>human </a:t>
            </a:r>
            <a:r>
              <a:rPr lang="da-DK" sz="1200" i="1" dirty="0" err="1" smtClean="0"/>
              <a:t>capital</a:t>
            </a:r>
            <a:r>
              <a:rPr lang="da-DK" sz="1200" i="1" dirty="0" smtClean="0"/>
              <a:t> ressource </a:t>
            </a:r>
            <a:r>
              <a:rPr lang="da-DK" sz="1200" dirty="0" smtClean="0"/>
              <a:t>teoriernes antagelse: (fri konkurrence og uddannelseskvalifikationer er bestemmende for løn og arbejdsvilkår)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Teknisk udvikling indenfor nogle sektorer skaber insidere/outsidere: dvs. virksomhedernes produktion/erhvervsstruktur skaber segmenteringen pga. krav om  specifikke kompetencer blandt insidere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Hovedargument: nogle  sektorer har større behov for specialviden end andre - skaber mere gunstige arbejdsvilkår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Andre tekster: </a:t>
            </a:r>
            <a:r>
              <a:rPr lang="da-DK" sz="1200" dirty="0"/>
              <a:t>O</a:t>
            </a:r>
            <a:r>
              <a:rPr lang="da-DK" sz="1200" dirty="0" smtClean="0"/>
              <a:t>utsidere selv med til at skabe segmenteringstendenser (normer og stereotyper for outsidere osv.)</a:t>
            </a:r>
            <a:endParaRPr lang="da-DK" dirty="0" smtClean="0"/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Minimalt fokus på sociale parter og statens rolle</a:t>
            </a:r>
          </a:p>
          <a:p>
            <a:pPr>
              <a:buClr>
                <a:srgbClr val="FF0000"/>
              </a:buClr>
              <a:defRPr/>
            </a:pPr>
            <a:endParaRPr lang="da-DK" sz="1400" b="1" dirty="0" smtClean="0"/>
          </a:p>
          <a:p>
            <a:pPr marL="342900" lvl="1" indent="-342900">
              <a:buClr>
                <a:srgbClr val="FF0000"/>
              </a:buClr>
              <a:buFont typeface="Arial" pitchFamily="34" charset="0"/>
              <a:buChar char="•"/>
              <a:defRPr/>
            </a:pPr>
            <a:r>
              <a:rPr lang="da-DK" b="1" dirty="0" smtClean="0"/>
              <a:t>2. generation: </a:t>
            </a:r>
            <a:r>
              <a:rPr lang="da-DK" dirty="0" err="1" smtClean="0"/>
              <a:t>dual</a:t>
            </a:r>
            <a:r>
              <a:rPr lang="da-DK" dirty="0" smtClean="0"/>
              <a:t> </a:t>
            </a:r>
            <a:r>
              <a:rPr lang="da-DK" dirty="0" err="1" smtClean="0"/>
              <a:t>labour</a:t>
            </a:r>
            <a:r>
              <a:rPr lang="da-DK" dirty="0" smtClean="0"/>
              <a:t> </a:t>
            </a:r>
            <a:r>
              <a:rPr lang="da-DK" dirty="0" err="1" smtClean="0"/>
              <a:t>market</a:t>
            </a:r>
            <a:r>
              <a:rPr lang="da-DK" dirty="0" smtClean="0"/>
              <a:t>: radikale teorier (marxistisk inspireret)  </a:t>
            </a:r>
            <a:r>
              <a:rPr lang="da-DK" sz="1200" dirty="0" smtClean="0"/>
              <a:t>Udgangspunkt: ideologisk og historisk perspektiv</a:t>
            </a:r>
            <a:endParaRPr lang="da-DK" dirty="0" smtClean="0"/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Argumenterer for segmentering selv indenfor specifikke sektorer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Hovedargument: arbejdsgiverne medvirker til segmentering ved at kontrollere arbejdskraften ud fra et del og hersk princip blandt uddannet og uuddannet arbejdskraft </a:t>
            </a:r>
          </a:p>
          <a:p>
            <a:pPr lvl="1">
              <a:buClr>
                <a:srgbClr val="FF0000"/>
              </a:buClr>
              <a:defRPr/>
            </a:pPr>
            <a:r>
              <a:rPr lang="da-DK" sz="1200" dirty="0" smtClean="0"/>
              <a:t>Institutionelle processer: administrative regler og procedurer anciennitetsbestemmelser, karrierestiger osv.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  <a:defRPr/>
            </a:pPr>
            <a:endParaRPr lang="da-DK" b="1" dirty="0" smtClean="0">
              <a:cs typeface="Times New Roman" pitchFamily="18" charset="0"/>
            </a:endParaRPr>
          </a:p>
        </p:txBody>
      </p:sp>
      <p:sp>
        <p:nvSpPr>
          <p:cNvPr id="7172" name="Rectangle 5"/>
          <p:cNvSpPr>
            <a:spLocks noChangeArrowheads="1"/>
          </p:cNvSpPr>
          <p:nvPr/>
        </p:nvSpPr>
        <p:spPr bwMode="auto">
          <a:xfrm>
            <a:off x="7753350" y="5676900"/>
            <a:ext cx="2809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solidFill>
                <a:srgbClr val="6E6E6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1042988" y="620713"/>
            <a:ext cx="6842125" cy="576262"/>
          </a:xfrm>
        </p:spPr>
        <p:txBody>
          <a:bodyPr/>
          <a:lstStyle/>
          <a:p>
            <a:r>
              <a:rPr lang="da-DK" sz="1800" smtClean="0"/>
              <a:t>Drivkræfterne bag segmentering: regelfleksibilitet og decentralisering?</a:t>
            </a:r>
          </a:p>
        </p:txBody>
      </p:sp>
      <p:sp>
        <p:nvSpPr>
          <p:cNvPr id="8195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GB" sz="1400" b="1" smtClean="0"/>
              <a:t>3</a:t>
            </a:r>
            <a:r>
              <a:rPr lang="da-DK" sz="1400" b="1" smtClean="0"/>
              <a:t>. generation: lidt af en ’melting pot’</a:t>
            </a:r>
          </a:p>
          <a:p>
            <a:pPr>
              <a:buClr>
                <a:srgbClr val="FF0000"/>
              </a:buClr>
            </a:pPr>
            <a:endParaRPr lang="da-DK" sz="1400" b="1" smtClean="0"/>
          </a:p>
          <a:p>
            <a:pPr lvl="1">
              <a:buClr>
                <a:srgbClr val="FF0000"/>
              </a:buClr>
            </a:pPr>
            <a:r>
              <a:rPr lang="da-DK" sz="1200" smtClean="0"/>
              <a:t>Fokus: segmentering ikke kun indenfor sektorer, men også indenfor virksomheden</a:t>
            </a:r>
          </a:p>
          <a:p>
            <a:pPr lvl="1">
              <a:buClr>
                <a:srgbClr val="FF0000"/>
              </a:buClr>
            </a:pPr>
            <a:endParaRPr lang="da-DK" sz="1200" smtClean="0"/>
          </a:p>
          <a:p>
            <a:pPr lvl="1">
              <a:buClr>
                <a:srgbClr val="FF0000"/>
              </a:buClr>
            </a:pPr>
            <a:r>
              <a:rPr lang="da-DK" sz="1200" smtClean="0"/>
              <a:t>Multi-kausalitet (bl.a. kønsrollemønstre i familien, faglig organisering, overenskomstsystemet  osv.)</a:t>
            </a:r>
          </a:p>
          <a:p>
            <a:pPr lvl="1">
              <a:buClr>
                <a:srgbClr val="FF0000"/>
              </a:buClr>
            </a:pPr>
            <a:endParaRPr lang="da-DK" sz="1200" smtClean="0"/>
          </a:p>
          <a:p>
            <a:pPr lvl="1">
              <a:buClr>
                <a:srgbClr val="FF0000"/>
              </a:buClr>
            </a:pPr>
            <a:r>
              <a:rPr lang="da-DK" sz="1200" smtClean="0"/>
              <a:t>Staten spiller en rolle (fx uddannelsessystemer, velfærdsystem) og institutionelle rammer (fx regulering af arbejdsmarkedet)</a:t>
            </a:r>
          </a:p>
          <a:p>
            <a:pPr lvl="1">
              <a:buClr>
                <a:srgbClr val="FF0000"/>
              </a:buClr>
            </a:pPr>
            <a:endParaRPr lang="da-DK" sz="1200" smtClean="0"/>
          </a:p>
          <a:p>
            <a:pPr lvl="1">
              <a:buClr>
                <a:srgbClr val="FF0000"/>
              </a:buClr>
            </a:pPr>
            <a:r>
              <a:rPr lang="da-DK" sz="1200" smtClean="0"/>
              <a:t>Faglige organisationers rolle er mere i fokus (fordrer segmentering kun eller primært at varetage insidernes rolle - fx kun fastansatte fårdel i løntillæg)</a:t>
            </a:r>
          </a:p>
          <a:p>
            <a:pPr lvl="1">
              <a:buClr>
                <a:srgbClr val="FF0000"/>
              </a:buClr>
            </a:pPr>
            <a:endParaRPr lang="da-DK" sz="1200" smtClean="0"/>
          </a:p>
          <a:p>
            <a:pPr lvl="1">
              <a:buClr>
                <a:srgbClr val="FF0000"/>
              </a:buClr>
            </a:pPr>
            <a:r>
              <a:rPr lang="da-DK" sz="1200" smtClean="0"/>
              <a:t>Frivillige versus ufrivillige outsiders (Atkinson, 1987).</a:t>
            </a:r>
          </a:p>
          <a:p>
            <a:pPr lvl="1">
              <a:buClr>
                <a:srgbClr val="FF0000"/>
              </a:buClr>
            </a:pPr>
            <a:endParaRPr lang="da-DK" sz="1200" smtClean="0"/>
          </a:p>
          <a:p>
            <a:pPr lvl="1">
              <a:buClr>
                <a:srgbClr val="FF0000"/>
              </a:buClr>
            </a:pPr>
            <a:r>
              <a:rPr lang="da-DK" sz="1200" smtClean="0"/>
              <a:t>Overenskomstsystemet mere i fokus  (decentraliseringsprocessen og beskyttelsesregler)</a:t>
            </a:r>
          </a:p>
          <a:p>
            <a:pPr lvl="1">
              <a:buClr>
                <a:srgbClr val="FF0000"/>
              </a:buClr>
            </a:pPr>
            <a:endParaRPr lang="da-DK" sz="1200" smtClean="0"/>
          </a:p>
          <a:p>
            <a:endParaRPr lang="da-DK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1042988" y="692150"/>
            <a:ext cx="7058025" cy="576263"/>
          </a:xfrm>
        </p:spPr>
        <p:txBody>
          <a:bodyPr/>
          <a:lstStyle/>
          <a:p>
            <a:r>
              <a:rPr lang="da-DK" sz="1800" smtClean="0"/>
              <a:t>Drivkræfterne bag segmentering: regelfleksibilitet og decentralisering?</a:t>
            </a:r>
          </a:p>
        </p:txBody>
      </p:sp>
      <p:sp>
        <p:nvSpPr>
          <p:cNvPr id="9219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r>
              <a:rPr lang="da-DK" b="1" smtClean="0">
                <a:cs typeface="Times New Roman" pitchFamily="18" charset="0"/>
              </a:rPr>
              <a:t>Arbejdsmarkedsreguleringens dækningsgrad: (tese) </a:t>
            </a:r>
            <a:r>
              <a:rPr lang="da-DK" smtClean="0">
                <a:cs typeface="Times New Roman" pitchFamily="18" charset="0"/>
              </a:rPr>
              <a:t>Særordninger i overenskomsterne, der giver såvel uorganiserede og lønmodtagere med atypiske ansættelsesforhold samme rettigheder som fastansatte medvirker til at mindske forskelsbehandling ude på virksomhederne (fx liberale hyre/fyre regler)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da-DK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Regelfleksibilitet: (tese)</a:t>
            </a:r>
          </a:p>
          <a:p>
            <a:pPr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	Øget decentralisering og dermed større frihed til fortolkning og håndtering af overenskomstbestemte regler ude på danske arbejdspladser åbner op for en øget diversitet og dermed </a:t>
            </a:r>
            <a:r>
              <a:rPr lang="da-DK" i="1" smtClean="0">
                <a:cs typeface="Times New Roman" pitchFamily="18" charset="0"/>
              </a:rPr>
              <a:t>implicit</a:t>
            </a:r>
            <a:r>
              <a:rPr lang="da-DK" smtClean="0">
                <a:cs typeface="Times New Roman" pitchFamily="18" charset="0"/>
              </a:rPr>
              <a:t> ulighed og segmentering.</a:t>
            </a:r>
          </a:p>
          <a:p>
            <a:pPr>
              <a:buClr>
                <a:srgbClr val="FF0000"/>
              </a:buClr>
              <a:buFont typeface="Wingdings" pitchFamily="2" charset="2"/>
              <a:buNone/>
            </a:pPr>
            <a:endParaRPr lang="da-DK" smtClean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692150"/>
            <a:ext cx="7572375" cy="576263"/>
          </a:xfrm>
        </p:spPr>
        <p:txBody>
          <a:bodyPr/>
          <a:lstStyle/>
          <a:p>
            <a:pPr eaLnBrk="1" hangingPunct="1"/>
            <a:r>
              <a:rPr lang="en-GB" sz="1800" smtClean="0"/>
              <a:t>Faglig organisering blandt de forskellige outsidergrupper 		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7753350" y="5676900"/>
            <a:ext cx="2809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solidFill>
                <a:srgbClr val="6E6E6E"/>
              </a:solidFill>
            </a:endParaRPr>
          </a:p>
        </p:txBody>
      </p:sp>
      <p:sp>
        <p:nvSpPr>
          <p:cNvPr id="10244" name="Pladsholder til indhold 6"/>
          <p:cNvSpPr>
            <a:spLocks noGrp="1"/>
          </p:cNvSpPr>
          <p:nvPr>
            <p:ph idx="1"/>
          </p:nvPr>
        </p:nvSpPr>
        <p:spPr>
          <a:xfrm>
            <a:off x="900113" y="1412875"/>
            <a:ext cx="6858000" cy="5054600"/>
          </a:xfrm>
        </p:spPr>
        <p:txBody>
          <a:bodyPr/>
          <a:lstStyle/>
          <a:p>
            <a:r>
              <a:rPr lang="da-DK" b="1" smtClean="0">
                <a:cs typeface="Times New Roman" pitchFamily="18" charset="0"/>
              </a:rPr>
              <a:t>Faglig organisering blandt de forskellige grupper</a:t>
            </a:r>
            <a:r>
              <a:rPr lang="da-DK" smtClean="0">
                <a:cs typeface="Times New Roman" pitchFamily="18" charset="0"/>
              </a:rPr>
              <a:t>:</a:t>
            </a:r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>
                <a:cs typeface="Times New Roman" pitchFamily="18" charset="0"/>
              </a:rPr>
              <a:t>Relativ høj organisering blandt kunstnere (free-lancere), deltids- og tidsbegrænset ansatte  </a:t>
            </a:r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>
                <a:cs typeface="Times New Roman" pitchFamily="18" charset="0"/>
              </a:rPr>
              <a:t>Lav organisering blandt nye og gamle indvandre/arbejdsmigranter</a:t>
            </a:r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>
                <a:cs typeface="Times New Roman" pitchFamily="18" charset="0"/>
              </a:rPr>
              <a:t>Uorganiserede og ”gule”: </a:t>
            </a:r>
          </a:p>
          <a:p>
            <a:pPr lvl="2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Størstedelen har tidligere været medlem af den etablerede fagbevægelse</a:t>
            </a:r>
          </a:p>
          <a:p>
            <a:pPr lvl="2">
              <a:buClr>
                <a:srgbClr val="FF0000"/>
              </a:buClr>
            </a:pPr>
            <a:r>
              <a:rPr lang="da-DK" smtClean="0">
                <a:cs typeface="Times New Roman" pitchFamily="18" charset="0"/>
              </a:rPr>
              <a:t>Mindre gruppe har tidl. været TR eller SR</a:t>
            </a:r>
          </a:p>
          <a:p>
            <a:pPr>
              <a:buClr>
                <a:srgbClr val="FF0000"/>
              </a:buClr>
              <a:buFontTx/>
              <a:buChar char="•"/>
            </a:pPr>
            <a:r>
              <a:rPr lang="da-DK" smtClean="0">
                <a:cs typeface="Times New Roman" pitchFamily="18" charset="0"/>
              </a:rPr>
              <a:t>Særlig svært at få fat i unge, de lavest lønnede og dem med begrænset eller ingen uddannelse</a:t>
            </a:r>
          </a:p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Begrundelser for </a:t>
            </a:r>
            <a:r>
              <a:rPr lang="da-DK" b="1" i="1" smtClean="0">
                <a:cs typeface="Times New Roman" pitchFamily="18" charset="0"/>
              </a:rPr>
              <a:t>ikke</a:t>
            </a:r>
            <a:r>
              <a:rPr lang="da-DK" b="1" smtClean="0">
                <a:cs typeface="Times New Roman" pitchFamily="18" charset="0"/>
              </a:rPr>
              <a:t> at være medlem: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Mange ønsker ikke at støtte et bestemt politisk synspunkt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Klager over for dyre kontingenter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Manglende kendskab til overenskomstsystemet</a:t>
            </a:r>
          </a:p>
          <a:p>
            <a:pPr lvl="1">
              <a:buClr>
                <a:srgbClr val="FF0000"/>
              </a:buClr>
            </a:pPr>
            <a:r>
              <a:rPr lang="da-DK" sz="1600" smtClean="0">
                <a:cs typeface="Times New Roman" pitchFamily="18" charset="0"/>
              </a:rPr>
              <a:t>Den strukturelle udvikling - flere beskæftiget i sektorer med lav overenskomstdækning</a:t>
            </a:r>
          </a:p>
          <a:p>
            <a:pPr lvl="1"/>
            <a:endParaRPr lang="da-DK" b="1" smtClean="0"/>
          </a:p>
          <a:p>
            <a:pPr lvl="1"/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000125" y="500063"/>
            <a:ext cx="7429500" cy="576262"/>
          </a:xfrm>
        </p:spPr>
        <p:txBody>
          <a:bodyPr/>
          <a:lstStyle/>
          <a:p>
            <a:pPr eaLnBrk="1" hangingPunct="1"/>
            <a:r>
              <a:rPr lang="da-DK" sz="1800" smtClean="0"/>
              <a:t>Overenskomstdækning</a:t>
            </a:r>
            <a:endParaRPr lang="en-GB" sz="1800" smtClean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auto">
          <a:xfrm>
            <a:off x="7753350" y="5676900"/>
            <a:ext cx="2809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endParaRPr lang="en-GB" sz="1400">
              <a:solidFill>
                <a:srgbClr val="6E6E6E"/>
              </a:solidFill>
            </a:endParaRPr>
          </a:p>
        </p:txBody>
      </p:sp>
      <p:sp>
        <p:nvSpPr>
          <p:cNvPr id="11268" name="Pladsholder til indhold 6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4840288"/>
          </a:xfrm>
        </p:spPr>
        <p:txBody>
          <a:bodyPr/>
          <a:lstStyle/>
          <a:p>
            <a:r>
              <a:rPr lang="da-DK" b="1" smtClean="0">
                <a:cs typeface="Times New Roman" pitchFamily="18" charset="0"/>
              </a:rPr>
              <a:t>Overenskomstdækning blandt outsidergrupperne:</a:t>
            </a:r>
          </a:p>
          <a:p>
            <a:pPr>
              <a:buClr>
                <a:srgbClr val="FF0000"/>
              </a:buClr>
            </a:pPr>
            <a:endParaRPr lang="da-DK" b="1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Free-lancere: </a:t>
            </a:r>
            <a:r>
              <a:rPr lang="da-DK" smtClean="0">
                <a:cs typeface="Times New Roman" pitchFamily="18" charset="0"/>
              </a:rPr>
              <a:t>Ofte ansat på overenskomstdækkede arbejdspladser  </a:t>
            </a:r>
          </a:p>
          <a:p>
            <a:pPr>
              <a:buClr>
                <a:srgbClr val="FF0000"/>
              </a:buClr>
            </a:pPr>
            <a:endParaRPr lang="da-DK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Tidsbegrænset og deltidsansatte</a:t>
            </a:r>
            <a:r>
              <a:rPr lang="da-DK" smtClean="0">
                <a:cs typeface="Times New Roman" pitchFamily="18" charset="0"/>
              </a:rPr>
              <a:t>: Typisk offentlig ansatte og dermed omfattet  af de offentlige overenskomster. Men også på det private område er mange overenskomstdækket</a:t>
            </a:r>
          </a:p>
          <a:p>
            <a:pPr>
              <a:buClr>
                <a:srgbClr val="FF0000"/>
              </a:buClr>
            </a:pPr>
            <a:endParaRPr lang="da-DK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Bureauvikarer:  </a:t>
            </a:r>
            <a:r>
              <a:rPr lang="da-DK" smtClean="0">
                <a:cs typeface="Times New Roman" pitchFamily="18" charset="0"/>
              </a:rPr>
              <a:t>Nye særskilte bestemmelser i overenskomsterne og dermed i større omfang blevet del af  det overenskomstdækkede arbejdsmarked</a:t>
            </a:r>
          </a:p>
          <a:p>
            <a:pPr>
              <a:buClr>
                <a:srgbClr val="FF0000"/>
              </a:buClr>
            </a:pPr>
            <a:endParaRPr lang="da-DK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Nye og gamle migrantgrupper: </a:t>
            </a:r>
            <a:r>
              <a:rPr lang="da-DK" smtClean="0">
                <a:cs typeface="Times New Roman" pitchFamily="18" charset="0"/>
              </a:rPr>
              <a:t>Arbejder ofte indenfor sektorer med lav overenskomstdækning</a:t>
            </a:r>
          </a:p>
          <a:p>
            <a:pPr>
              <a:buClr>
                <a:srgbClr val="FF0000"/>
              </a:buClr>
            </a:pPr>
            <a:endParaRPr lang="da-DK" smtClean="0">
              <a:cs typeface="Times New Roman" pitchFamily="18" charset="0"/>
            </a:endParaRPr>
          </a:p>
          <a:p>
            <a:pPr>
              <a:buClr>
                <a:srgbClr val="FF0000"/>
              </a:buClr>
            </a:pPr>
            <a:r>
              <a:rPr lang="da-DK" b="1" smtClean="0">
                <a:cs typeface="Times New Roman" pitchFamily="18" charset="0"/>
              </a:rPr>
              <a:t>Gule og uorganiserede</a:t>
            </a:r>
            <a:r>
              <a:rPr lang="da-DK" smtClean="0">
                <a:cs typeface="Times New Roman" pitchFamily="18" charset="0"/>
              </a:rPr>
              <a:t>: Typisk på det private arbejdsmarked på virksomheder uden overenskomst og TR. </a:t>
            </a:r>
          </a:p>
          <a:p>
            <a:pPr lvl="1"/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  <a:p>
            <a:endParaRPr lang="da-D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f_uk">
  <a:themeElements>
    <a:clrScheme name="samf_uk 1">
      <a:dk1>
        <a:srgbClr val="6E6E6E"/>
      </a:dk1>
      <a:lt1>
        <a:srgbClr val="FFFFFF"/>
      </a:lt1>
      <a:dk2>
        <a:srgbClr val="FF3718"/>
      </a:dk2>
      <a:lt2>
        <a:srgbClr val="6E6E6E"/>
      </a:lt2>
      <a:accent1>
        <a:srgbClr val="FF3718"/>
      </a:accent1>
      <a:accent2>
        <a:srgbClr val="FF5033"/>
      </a:accent2>
      <a:accent3>
        <a:srgbClr val="FFFFFF"/>
      </a:accent3>
      <a:accent4>
        <a:srgbClr val="5D5D5D"/>
      </a:accent4>
      <a:accent5>
        <a:srgbClr val="FFAEAB"/>
      </a:accent5>
      <a:accent6>
        <a:srgbClr val="E7482D"/>
      </a:accent6>
      <a:hlink>
        <a:srgbClr val="FF826D"/>
      </a:hlink>
      <a:folHlink>
        <a:srgbClr val="FFBEB3"/>
      </a:folHlink>
    </a:clrScheme>
    <a:fontScheme name="samf_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_uk 1">
        <a:dk1>
          <a:srgbClr val="6E6E6E"/>
        </a:dk1>
        <a:lt1>
          <a:srgbClr val="FFFFFF"/>
        </a:lt1>
        <a:dk2>
          <a:srgbClr val="FF3718"/>
        </a:dk2>
        <a:lt2>
          <a:srgbClr val="6E6E6E"/>
        </a:lt2>
        <a:accent1>
          <a:srgbClr val="FF3718"/>
        </a:accent1>
        <a:accent2>
          <a:srgbClr val="FF5033"/>
        </a:accent2>
        <a:accent3>
          <a:srgbClr val="FFFFFF"/>
        </a:accent3>
        <a:accent4>
          <a:srgbClr val="5D5D5D"/>
        </a:accent4>
        <a:accent5>
          <a:srgbClr val="FFAEAB"/>
        </a:accent5>
        <a:accent6>
          <a:srgbClr val="E7482D"/>
        </a:accent6>
        <a:hlink>
          <a:srgbClr val="FF826D"/>
        </a:hlink>
        <a:folHlink>
          <a:srgbClr val="FFBEB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ontor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amf_uk 1">
    <a:dk1>
      <a:srgbClr val="6E6E6E"/>
    </a:dk1>
    <a:lt1>
      <a:srgbClr val="FFFFFF"/>
    </a:lt1>
    <a:dk2>
      <a:srgbClr val="FF3718"/>
    </a:dk2>
    <a:lt2>
      <a:srgbClr val="6E6E6E"/>
    </a:lt2>
    <a:accent1>
      <a:srgbClr val="FF3718"/>
    </a:accent1>
    <a:accent2>
      <a:srgbClr val="FF5033"/>
    </a:accent2>
    <a:accent3>
      <a:srgbClr val="FFFFFF"/>
    </a:accent3>
    <a:accent4>
      <a:srgbClr val="5D5D5D"/>
    </a:accent4>
    <a:accent5>
      <a:srgbClr val="FFAEAB"/>
    </a:accent5>
    <a:accent6>
      <a:srgbClr val="E7482D"/>
    </a:accent6>
    <a:hlink>
      <a:srgbClr val="FF826D"/>
    </a:hlink>
    <a:folHlink>
      <a:srgbClr val="FFBEB3"/>
    </a:folHlink>
  </a:clrScheme>
  <a:fontScheme name="samf_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Kontor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7981</TotalTime>
  <Words>1492</Words>
  <Application>Microsoft Office PowerPoint</Application>
  <PresentationFormat>Skærmshow (4:3)</PresentationFormat>
  <Paragraphs>251</Paragraphs>
  <Slides>20</Slides>
  <Notes>1</Notes>
  <HiddenSlides>1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Diastitler</vt:lpstr>
      </vt:variant>
      <vt:variant>
        <vt:i4>20</vt:i4>
      </vt:variant>
    </vt:vector>
  </HeadingPairs>
  <TitlesOfParts>
    <vt:vector size="25" baseType="lpstr">
      <vt:lpstr>Verdana</vt:lpstr>
      <vt:lpstr>Arial</vt:lpstr>
      <vt:lpstr>Times New Roman</vt:lpstr>
      <vt:lpstr>Wingdings</vt:lpstr>
      <vt:lpstr>samf_uk</vt:lpstr>
      <vt:lpstr> Kursus: Insidere og Outsidere: den danske models rækkevidde    Opsamling: Insider og outsider problematikken  - en udfordring for den danske model?    Trine P. Larsen Steen E. Navrbjerg               FAOS, Sociologisk Institut, Københavns Universitet, Danmark.            </vt:lpstr>
      <vt:lpstr>Disposition</vt:lpstr>
      <vt:lpstr>Det duale arbejdsmarked </vt:lpstr>
      <vt:lpstr>Det duale arbejdsmarked</vt:lpstr>
      <vt:lpstr>Drivkræfterne bag segmentering: regelfleksibilitet og decentralisering?</vt:lpstr>
      <vt:lpstr>Drivkræfterne bag segmentering: regelfleksibilitet og decentralisering?</vt:lpstr>
      <vt:lpstr>Drivkræfterne bag segmentering: regelfleksibilitet og decentralisering?</vt:lpstr>
      <vt:lpstr>Faglig organisering blandt de forskellige outsidergrupper   </vt:lpstr>
      <vt:lpstr>Overenskomstdækning</vt:lpstr>
      <vt:lpstr>Løn og arbejdsvilkår for outsidergrupperne  </vt:lpstr>
      <vt:lpstr>Løn og arbejdsvilkår for outsidergrupperne</vt:lpstr>
      <vt:lpstr>Løn og arbejdsvilkår for outsidergrupperne</vt:lpstr>
      <vt:lpstr>Drivkræfterne bag segmentering: regelfleksibilitet og decentralisering?</vt:lpstr>
      <vt:lpstr>Drivkræfterne bag segmentering: regelfleksibilitet og decentralisering?</vt:lpstr>
      <vt:lpstr>Komparativt perspektiv – løn og arbejdsvilkår</vt:lpstr>
      <vt:lpstr>Komparativt perspektiv – løn og arbejdsvilkår</vt:lpstr>
      <vt:lpstr>EU-komparativt perspektiv – løn og arbejdsvilkår</vt:lpstr>
      <vt:lpstr>Opsamling og diskussion</vt:lpstr>
      <vt:lpstr>Det duale arbejdsmarked - mere nuanceret?</vt:lpstr>
      <vt:lpstr>Diskursen insider versus outsider</vt:lpstr>
    </vt:vector>
  </TitlesOfParts>
  <Company>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install</dc:creator>
  <cp:lastModifiedBy>socAE</cp:lastModifiedBy>
  <cp:revision>1549</cp:revision>
  <dcterms:created xsi:type="dcterms:W3CDTF">2005-11-10T15:02:29Z</dcterms:created>
  <dcterms:modified xsi:type="dcterms:W3CDTF">2011-11-23T10:30:26Z</dcterms:modified>
</cp:coreProperties>
</file>