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338" r:id="rId2"/>
    <p:sldId id="305" r:id="rId3"/>
    <p:sldId id="328" r:id="rId4"/>
    <p:sldId id="329" r:id="rId5"/>
    <p:sldId id="330" r:id="rId6"/>
    <p:sldId id="335" r:id="rId7"/>
    <p:sldId id="334" r:id="rId8"/>
    <p:sldId id="318" r:id="rId9"/>
    <p:sldId id="337" r:id="rId10"/>
  </p:sldIdLst>
  <p:sldSz cx="9144000" cy="6858000" type="screen4x3"/>
  <p:notesSz cx="6645275" cy="9906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EAEA"/>
    <a:srgbClr val="2A216A"/>
    <a:srgbClr val="7C4218"/>
    <a:srgbClr val="DDDDDD"/>
    <a:srgbClr val="FF3718"/>
    <a:srgbClr val="E13718"/>
    <a:srgbClr val="3260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444"/>
      </p:cViewPr>
      <p:guideLst>
        <p:guide orient="horz" pos="618"/>
        <p:guide orient="horz" pos="3974"/>
        <p:guide pos="657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797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613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5350"/>
            <a:ext cx="48736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797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410700"/>
            <a:ext cx="28797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42229C-F12D-4C5D-B45B-FFA751A7A62A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36DB3-77E9-47AD-BC43-8782064BBA00}" type="slidenum">
              <a:rPr lang="da-DK"/>
              <a:pPr/>
              <a:t>1</a:t>
            </a:fld>
            <a:endParaRPr lang="da-DK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55974-AC12-439A-BF4F-435B7FCE0D21}" type="slidenum">
              <a:rPr lang="da-DK"/>
              <a:pPr/>
              <a:t>9</a:t>
            </a:fld>
            <a:endParaRPr lang="da-DK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4" descr="SAMF_ppt_top_d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213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25"/>
          <p:cNvSpPr>
            <a:spLocks noChangeShapeType="1"/>
          </p:cNvSpPr>
          <p:nvPr userDrawn="1"/>
        </p:nvSpPr>
        <p:spPr bwMode="auto">
          <a:xfrm flipH="1">
            <a:off x="4763" y="1171575"/>
            <a:ext cx="9148762" cy="0"/>
          </a:xfrm>
          <a:prstGeom prst="line">
            <a:avLst/>
          </a:prstGeom>
          <a:noFill/>
          <a:ln w="9525">
            <a:solidFill>
              <a:srgbClr val="FF3718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pic>
        <p:nvPicPr>
          <p:cNvPr id="6" name="Picture 45" descr="top_dk_58"/>
          <p:cNvPicPr>
            <a:picLocks noChangeAspect="1" noChangeArrowheads="1"/>
          </p:cNvPicPr>
          <p:nvPr userDrawn="1"/>
        </p:nvPicPr>
        <p:blipFill>
          <a:blip r:embed="rId3" cstate="print"/>
          <a:srcRect r="20377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46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8" name="Line 36"/>
          <p:cNvSpPr>
            <a:spLocks noChangeShapeType="1"/>
          </p:cNvSpPr>
          <p:nvPr userDrawn="1"/>
        </p:nvSpPr>
        <p:spPr bwMode="auto">
          <a:xfrm>
            <a:off x="-1357313" y="1982788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4000" y="2065338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 noProof="0"/>
              <a:t>Klik for at redigere titeltypografi i masteren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44000" y="2930525"/>
            <a:ext cx="6486525" cy="2803525"/>
          </a:xfrm>
        </p:spPr>
        <p:txBody>
          <a:bodyPr/>
          <a:lstStyle>
            <a:lvl1pPr>
              <a:defRPr sz="1400"/>
            </a:lvl1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9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0DFBCB8D-C577-4B2F-AD67-ABBAE2A9DE28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10" name="Rectangle 5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Forskningscenter for Arbejdsmarkeds- og Organisationsstudier</a:t>
            </a:r>
          </a:p>
        </p:txBody>
      </p:sp>
      <p:sp>
        <p:nvSpPr>
          <p:cNvPr id="11" name="Date Placeholder 1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Tillidsrepræsentanten - nye udfordringer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fke3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938" y="2708275"/>
            <a:ext cx="46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7"/>
          <p:cNvSpPr txBox="1"/>
          <p:nvPr userDrawn="1"/>
        </p:nvSpPr>
        <p:spPr>
          <a:xfrm>
            <a:off x="-1404938" y="1474788"/>
            <a:ext cx="1296988" cy="2355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da-DK" sz="1100">
                <a:solidFill>
                  <a:schemeClr val="bg1"/>
                </a:solidFill>
                <a:cs typeface="Arial" charset="0"/>
              </a:rPr>
              <a:t>Tekst starter uden punktopstilling</a:t>
            </a:r>
            <a:br>
              <a:rPr lang="da-DK" sz="1100">
                <a:solidFill>
                  <a:schemeClr val="bg1"/>
                </a:solidFill>
                <a:cs typeface="Arial" charset="0"/>
              </a:rPr>
            </a:br>
            <a:endParaRPr lang="da-DK" sz="1100">
              <a:solidFill>
                <a:schemeClr val="bg1"/>
              </a:solidFill>
              <a:cs typeface="Arial" charset="0"/>
            </a:endParaRPr>
          </a:p>
          <a:p>
            <a:r>
              <a:rPr lang="da-DK" sz="1100">
                <a:solidFill>
                  <a:schemeClr val="bg1"/>
                </a:solidFill>
                <a:cs typeface="Arial" charset="0"/>
              </a:rPr>
              <a:t>For at få punkt-opstilling på teksten, brug forøg indrykning</a:t>
            </a:r>
          </a:p>
          <a:p>
            <a:endParaRPr lang="da-DK" sz="1100">
              <a:solidFill>
                <a:schemeClr val="bg1"/>
              </a:solidFill>
              <a:cs typeface="Arial" charset="0"/>
            </a:endParaRPr>
          </a:p>
          <a:p>
            <a:endParaRPr lang="da-DK" sz="1100">
              <a:solidFill>
                <a:schemeClr val="bg1"/>
              </a:solidFill>
              <a:cs typeface="Arial" charset="0"/>
            </a:endParaRPr>
          </a:p>
          <a:p>
            <a:r>
              <a:rPr lang="da-DK" sz="1100">
                <a:solidFill>
                  <a:schemeClr val="bg1"/>
                </a:solidFill>
                <a:cs typeface="Arial" charset="0"/>
              </a:rPr>
              <a:t>For at få venstre-stillet tekst uden punktopstilling, brug formindsk indrykning</a:t>
            </a:r>
          </a:p>
        </p:txBody>
      </p:sp>
      <p:sp>
        <p:nvSpPr>
          <p:cNvPr id="6" name="Line 39"/>
          <p:cNvSpPr>
            <a:spLocks noChangeShapeType="1"/>
          </p:cNvSpPr>
          <p:nvPr userDrawn="1"/>
        </p:nvSpPr>
        <p:spPr bwMode="auto">
          <a:xfrm>
            <a:off x="-1404938" y="14128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7" name="Text Box 40"/>
          <p:cNvSpPr txBox="1">
            <a:spLocks noChangeArrowheads="1"/>
          </p:cNvSpPr>
          <p:nvPr userDrawn="1"/>
        </p:nvSpPr>
        <p:spPr bwMode="auto">
          <a:xfrm>
            <a:off x="-1404938" y="827088"/>
            <a:ext cx="1296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da-DK" sz="1100">
                <a:solidFill>
                  <a:schemeClr val="bg1"/>
                </a:solidFill>
              </a:rPr>
              <a:t>Overskrift her</a:t>
            </a:r>
          </a:p>
        </p:txBody>
      </p:sp>
      <p:sp>
        <p:nvSpPr>
          <p:cNvPr id="8" name="Line 41"/>
          <p:cNvSpPr>
            <a:spLocks noChangeShapeType="1"/>
          </p:cNvSpPr>
          <p:nvPr userDrawn="1"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pic>
        <p:nvPicPr>
          <p:cNvPr id="9" name="Picture 4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04938" y="3875088"/>
            <a:ext cx="504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43"/>
          <p:cNvSpPr>
            <a:spLocks noChangeShapeType="1"/>
          </p:cNvSpPr>
          <p:nvPr userDrawn="1"/>
        </p:nvSpPr>
        <p:spPr bwMode="auto">
          <a:xfrm flipV="1">
            <a:off x="-1270000" y="416401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1" name="Line 44"/>
          <p:cNvSpPr>
            <a:spLocks noChangeShapeType="1"/>
          </p:cNvSpPr>
          <p:nvPr userDrawn="1"/>
        </p:nvSpPr>
        <p:spPr bwMode="auto">
          <a:xfrm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2" name="Line 45"/>
          <p:cNvSpPr>
            <a:spLocks noChangeShapeType="1"/>
          </p:cNvSpPr>
          <p:nvPr userDrawn="1"/>
        </p:nvSpPr>
        <p:spPr bwMode="auto">
          <a:xfrm flipH="1"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3" name="Line 46"/>
          <p:cNvSpPr>
            <a:spLocks noChangeShapeType="1"/>
          </p:cNvSpPr>
          <p:nvPr userDrawn="1"/>
        </p:nvSpPr>
        <p:spPr bwMode="auto">
          <a:xfrm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4" name="Line 47"/>
          <p:cNvSpPr>
            <a:spLocks noChangeShapeType="1"/>
          </p:cNvSpPr>
          <p:nvPr userDrawn="1"/>
        </p:nvSpPr>
        <p:spPr bwMode="auto">
          <a:xfrm flipH="1"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5" name="Line 48"/>
          <p:cNvSpPr>
            <a:spLocks noChangeShapeType="1"/>
          </p:cNvSpPr>
          <p:nvPr userDrawn="1"/>
        </p:nvSpPr>
        <p:spPr bwMode="auto">
          <a:xfrm flipH="1">
            <a:off x="-900113" y="2800350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 userDrawn="1"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endParaRPr lang="da-DK" sz="1100">
              <a:solidFill>
                <a:schemeClr val="bg1"/>
              </a:solidFill>
            </a:endParaRPr>
          </a:p>
          <a:p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r>
              <a:rPr lang="da-DK" sz="1100">
                <a:solidFill>
                  <a:schemeClr val="bg1"/>
                </a:solidFill>
              </a:rPr>
              <a:t>vælg ”Indsæt” &gt; ”Sidehoved / Sidefod”.</a:t>
            </a:r>
          </a:p>
          <a:p>
            <a:r>
              <a:rPr lang="da-DK" sz="1100">
                <a:solidFill>
                  <a:schemeClr val="bg1"/>
                </a:solidFill>
              </a:rPr>
              <a:t>Indføj ”Sted og dato” i feltet for dato og ”Enhedens navn” i Sidefod</a:t>
            </a:r>
          </a:p>
        </p:txBody>
      </p:sp>
      <p:sp>
        <p:nvSpPr>
          <p:cNvPr id="17" name="Line 50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18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E8CAE5FA-E9A1-4C50-8D6C-AD5FF826F80F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19" name="Rectangle 5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Forskningscenter for Arbejdsmarkeds- og Organisationsstudier</a:t>
            </a:r>
          </a:p>
        </p:txBody>
      </p:sp>
      <p:sp>
        <p:nvSpPr>
          <p:cNvPr id="20" name="Date Placeholder 1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Tillidsrepræsentanten - nye udfordringer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37"/>
          <p:cNvSpPr>
            <a:spLocks noChangeShapeType="1"/>
          </p:cNvSpPr>
          <p:nvPr userDrawn="1"/>
        </p:nvSpPr>
        <p:spPr bwMode="auto">
          <a:xfrm>
            <a:off x="-1404938" y="14128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6" name="Line 39"/>
          <p:cNvSpPr>
            <a:spLocks noChangeShapeType="1"/>
          </p:cNvSpPr>
          <p:nvPr userDrawn="1"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7" name="Line 48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374775"/>
            <a:ext cx="6577012" cy="1911349"/>
          </a:xfrm>
        </p:spPr>
        <p:txBody>
          <a:bodyPr/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1044000" y="3358800"/>
            <a:ext cx="3744000" cy="24876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8" name="Slide Number Placeholder 3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75579A08-CF03-4309-A52D-F9995032A22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9" name="Rectangle 59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Forskningscenter for Arbejdsmarkeds- og Organisationsstudier</a:t>
            </a:r>
          </a:p>
        </p:txBody>
      </p:sp>
      <p:sp>
        <p:nvSpPr>
          <p:cNvPr id="10" name="Date Placeholder 1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Tillidsrepræsentanten - nye udfordringer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fke3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938" y="2708275"/>
            <a:ext cx="46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7"/>
          <p:cNvSpPr txBox="1"/>
          <p:nvPr userDrawn="1"/>
        </p:nvSpPr>
        <p:spPr>
          <a:xfrm>
            <a:off x="-1404938" y="1474788"/>
            <a:ext cx="1296988" cy="2355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da-DK" sz="1100">
                <a:solidFill>
                  <a:schemeClr val="bg1"/>
                </a:solidFill>
                <a:cs typeface="Arial" charset="0"/>
              </a:rPr>
              <a:t>Tekst starter uden punktopstilling</a:t>
            </a:r>
            <a:br>
              <a:rPr lang="da-DK" sz="1100">
                <a:solidFill>
                  <a:schemeClr val="bg1"/>
                </a:solidFill>
                <a:cs typeface="Arial" charset="0"/>
              </a:rPr>
            </a:br>
            <a:endParaRPr lang="da-DK" sz="1100">
              <a:solidFill>
                <a:schemeClr val="bg1"/>
              </a:solidFill>
              <a:cs typeface="Arial" charset="0"/>
            </a:endParaRPr>
          </a:p>
          <a:p>
            <a:r>
              <a:rPr lang="da-DK" sz="1100">
                <a:solidFill>
                  <a:schemeClr val="bg1"/>
                </a:solidFill>
                <a:cs typeface="Arial" charset="0"/>
              </a:rPr>
              <a:t>For at få punkt-opstilling på teksten, brug forøg indrykning</a:t>
            </a:r>
          </a:p>
          <a:p>
            <a:endParaRPr lang="da-DK" sz="1100">
              <a:solidFill>
                <a:schemeClr val="bg1"/>
              </a:solidFill>
              <a:cs typeface="Arial" charset="0"/>
            </a:endParaRPr>
          </a:p>
          <a:p>
            <a:endParaRPr lang="da-DK" sz="1100">
              <a:solidFill>
                <a:schemeClr val="bg1"/>
              </a:solidFill>
              <a:cs typeface="Arial" charset="0"/>
            </a:endParaRPr>
          </a:p>
          <a:p>
            <a:r>
              <a:rPr lang="da-DK" sz="1100">
                <a:solidFill>
                  <a:schemeClr val="bg1"/>
                </a:solidFill>
                <a:cs typeface="Arial" charset="0"/>
              </a:rPr>
              <a:t>For at få venstre-stillet tekst uden punktopstilling, brug formindsk indrykning</a:t>
            </a:r>
          </a:p>
        </p:txBody>
      </p:sp>
      <p:sp>
        <p:nvSpPr>
          <p:cNvPr id="7" name="Line 37"/>
          <p:cNvSpPr>
            <a:spLocks noChangeShapeType="1"/>
          </p:cNvSpPr>
          <p:nvPr userDrawn="1"/>
        </p:nvSpPr>
        <p:spPr bwMode="auto">
          <a:xfrm>
            <a:off x="-1404938" y="14128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-1404938" y="827088"/>
            <a:ext cx="1296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da-DK" sz="1100">
                <a:solidFill>
                  <a:schemeClr val="bg1"/>
                </a:solidFill>
              </a:rPr>
              <a:t>Overskrift her</a:t>
            </a:r>
          </a:p>
        </p:txBody>
      </p:sp>
      <p:sp>
        <p:nvSpPr>
          <p:cNvPr id="9" name="Line 39"/>
          <p:cNvSpPr>
            <a:spLocks noChangeShapeType="1"/>
          </p:cNvSpPr>
          <p:nvPr userDrawn="1"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pic>
        <p:nvPicPr>
          <p:cNvPr id="10" name="Picture 4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04938" y="3875088"/>
            <a:ext cx="504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1"/>
          <p:cNvSpPr>
            <a:spLocks noChangeShapeType="1"/>
          </p:cNvSpPr>
          <p:nvPr userDrawn="1"/>
        </p:nvSpPr>
        <p:spPr bwMode="auto">
          <a:xfrm flipV="1">
            <a:off x="-1270000" y="416401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2" name="Line 42"/>
          <p:cNvSpPr>
            <a:spLocks noChangeShapeType="1"/>
          </p:cNvSpPr>
          <p:nvPr userDrawn="1"/>
        </p:nvSpPr>
        <p:spPr bwMode="auto">
          <a:xfrm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3" name="Line 43"/>
          <p:cNvSpPr>
            <a:spLocks noChangeShapeType="1"/>
          </p:cNvSpPr>
          <p:nvPr userDrawn="1"/>
        </p:nvSpPr>
        <p:spPr bwMode="auto">
          <a:xfrm flipH="1"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4" name="Line 44"/>
          <p:cNvSpPr>
            <a:spLocks noChangeShapeType="1"/>
          </p:cNvSpPr>
          <p:nvPr userDrawn="1"/>
        </p:nvSpPr>
        <p:spPr bwMode="auto">
          <a:xfrm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5" name="Line 45"/>
          <p:cNvSpPr>
            <a:spLocks noChangeShapeType="1"/>
          </p:cNvSpPr>
          <p:nvPr userDrawn="1"/>
        </p:nvSpPr>
        <p:spPr bwMode="auto">
          <a:xfrm flipH="1"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6" name="Line 46"/>
          <p:cNvSpPr>
            <a:spLocks noChangeShapeType="1"/>
          </p:cNvSpPr>
          <p:nvPr userDrawn="1"/>
        </p:nvSpPr>
        <p:spPr bwMode="auto">
          <a:xfrm flipH="1">
            <a:off x="-900113" y="2800350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7" name="Line 48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8" name="Text Box 48"/>
          <p:cNvSpPr txBox="1">
            <a:spLocks noChangeArrowheads="1"/>
          </p:cNvSpPr>
          <p:nvPr userDrawn="1"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endParaRPr lang="da-DK" sz="1100">
              <a:solidFill>
                <a:schemeClr val="bg1"/>
              </a:solidFill>
            </a:endParaRPr>
          </a:p>
          <a:p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r>
              <a:rPr lang="da-DK" sz="1100">
                <a:solidFill>
                  <a:schemeClr val="bg1"/>
                </a:solidFill>
              </a:rPr>
              <a:t>vælg ”Indsæt” &gt; ”Sidehoved / Sidefod”.</a:t>
            </a:r>
          </a:p>
          <a:p>
            <a:r>
              <a:rPr lang="da-DK" sz="1100">
                <a:solidFill>
                  <a:schemeClr val="bg1"/>
                </a:solidFill>
              </a:rPr>
              <a:t>Indføj ”Sted og dato” i feltet for dato og ”Enhedens navn” i Sidefod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74774"/>
            <a:ext cx="3211512" cy="4482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6900" y="1374774"/>
            <a:ext cx="3213100" cy="4482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19" name="Slide Number Placehold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560277F6-2C99-4F35-A51F-EC37BAF80A53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0" name="Rectangle 5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Forskningscenter for Arbejdsmarkeds- og Organisationsstudier</a:t>
            </a:r>
          </a:p>
        </p:txBody>
      </p:sp>
      <p:sp>
        <p:nvSpPr>
          <p:cNvPr id="21" name="Date Placeholder 1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Tillidsrepræsentanten - nye udfordringer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ea typeface="ＭＳ Ｐゴシック" pitchFamily="-65" charset="-128"/>
            </a:endParaRPr>
          </a:p>
        </p:txBody>
      </p:sp>
      <p:pic>
        <p:nvPicPr>
          <p:cNvPr id="4" name="Picture 36" descr="SAMF_ppt_to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73713"/>
            <a:ext cx="91440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5" descr="top_dk_58"/>
          <p:cNvPicPr>
            <a:picLocks noChangeAspect="1" noChangeArrowheads="1"/>
          </p:cNvPicPr>
          <p:nvPr userDrawn="1"/>
        </p:nvPicPr>
        <p:blipFill>
          <a:blip r:embed="rId3" cstate="print"/>
          <a:srcRect r="20377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20"/>
          <p:cNvSpPr>
            <a:spLocks noChangeShapeType="1"/>
          </p:cNvSpPr>
          <p:nvPr userDrawn="1"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FF3718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pic>
        <p:nvPicPr>
          <p:cNvPr id="8" name="Picture 45" descr="top_dk_58"/>
          <p:cNvPicPr>
            <a:picLocks noChangeAspect="1" noChangeArrowheads="1"/>
          </p:cNvPicPr>
          <p:nvPr userDrawn="1"/>
        </p:nvPicPr>
        <p:blipFill>
          <a:blip r:embed="rId3" cstate="print"/>
          <a:srcRect r="20377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8"/>
          <p:cNvSpPr txBox="1">
            <a:spLocks noChangeArrowheads="1"/>
          </p:cNvSpPr>
          <p:nvPr userDrawn="1"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endParaRPr lang="da-DK" sz="1100">
              <a:solidFill>
                <a:schemeClr val="bg1"/>
              </a:solidFill>
            </a:endParaRPr>
          </a:p>
          <a:p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r>
              <a:rPr lang="da-DK" sz="1100">
                <a:solidFill>
                  <a:schemeClr val="bg1"/>
                </a:solidFill>
              </a:rPr>
              <a:t>vælg ”Indsæt” &gt; ”Sidehoved / Sidefod”.</a:t>
            </a:r>
          </a:p>
          <a:p>
            <a:r>
              <a:rPr lang="da-DK" sz="1100">
                <a:solidFill>
                  <a:schemeClr val="bg1"/>
                </a:solidFill>
              </a:rPr>
              <a:t>Indføj ”Sted og dato” i feltet for dato og ”Enhedens navn” i Sidefod</a:t>
            </a:r>
          </a:p>
        </p:txBody>
      </p:sp>
      <p:sp>
        <p:nvSpPr>
          <p:cNvPr id="10" name="Line 89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1" name="TextBox 17"/>
          <p:cNvSpPr txBox="1"/>
          <p:nvPr userDrawn="1"/>
        </p:nvSpPr>
        <p:spPr>
          <a:xfrm>
            <a:off x="-1357313" y="1133475"/>
            <a:ext cx="1296988" cy="6731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da-DK" sz="1100">
                <a:solidFill>
                  <a:schemeClr val="bg1"/>
                </a:solidFill>
                <a:cs typeface="Arial" charset="0"/>
              </a:rPr>
              <a:t>Byt billede:</a:t>
            </a:r>
          </a:p>
          <a:p>
            <a:pPr>
              <a:defRPr/>
            </a:pPr>
            <a:r>
              <a:rPr lang="da-DK" sz="1100">
                <a:solidFill>
                  <a:schemeClr val="bg1"/>
                </a:solidFill>
                <a:cs typeface="Arial" charset="0"/>
              </a:rPr>
              <a:t>Ny slide og klik på ikon, indsæt billede</a:t>
            </a:r>
          </a:p>
        </p:txBody>
      </p:sp>
      <p:sp>
        <p:nvSpPr>
          <p:cNvPr id="12" name="Line 36"/>
          <p:cNvSpPr>
            <a:spLocks noChangeShapeType="1"/>
          </p:cNvSpPr>
          <p:nvPr userDrawn="1"/>
        </p:nvSpPr>
        <p:spPr bwMode="auto">
          <a:xfrm>
            <a:off x="-1357313" y="1071563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044000" y="1051200"/>
            <a:ext cx="7059600" cy="46980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13" name="Date Placeholder 1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/>
              <a:t>Tillidsrepræsentanten - nye udfordringer</a:t>
            </a:r>
          </a:p>
        </p:txBody>
      </p:sp>
      <p:sp>
        <p:nvSpPr>
          <p:cNvPr id="14" name="Slide Number Placehold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Dias </a:t>
            </a:r>
            <a:fld id="{533B475F-B7D5-4A67-881E-72BA8D6355FA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15" name="Footer Placeholder 1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Forskningscenter for Arbejdsmarkeds- og Organisationsstudier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101D9F91-DCE9-4A22-BAED-43512CD11CDA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Forskningscenter for Arbejdsmarkeds- og Organisationsstudier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Tillidsrepræsentanten - nye udfordringer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Dias </a:t>
            </a:r>
            <a:fld id="{1EA7E77D-F9F3-481F-90B9-3E59FD5C5446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Forskningscenter for Arbejdsmarkeds- og Organisationsstudier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Tillidsrepræsentanten - nye udfordringer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6" descr="SAMF_ppt_top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573713"/>
            <a:ext cx="91440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5" descr="top_dk_58"/>
          <p:cNvPicPr>
            <a:picLocks noChangeAspect="1" noChangeArrowheads="1"/>
          </p:cNvPicPr>
          <p:nvPr userDrawn="1"/>
        </p:nvPicPr>
        <p:blipFill>
          <a:blip r:embed="rId10" cstate="print"/>
          <a:srcRect r="20377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80" name="Line 20"/>
          <p:cNvSpPr>
            <a:spLocks noChangeShapeType="1"/>
          </p:cNvSpPr>
          <p:nvPr userDrawn="1"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FF3718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>
              <a:ea typeface="+mn-ea"/>
            </a:endParaRP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60375"/>
            <a:ext cx="64912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74775"/>
            <a:ext cx="6577012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1044575" y="6508750"/>
            <a:ext cx="2133600" cy="14446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</a:defRPr>
            </a:lvl1pPr>
          </a:lstStyle>
          <a:p>
            <a:r>
              <a:rPr lang="da-DK"/>
              <a:t>Dias </a:t>
            </a:r>
            <a:fld id="{6223819D-581A-4827-B53C-27D8C113BE52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19" name="Rectangle 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9088" y="-3175"/>
            <a:ext cx="6253162" cy="2635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8F8F8"/>
                </a:solidFill>
                <a:ea typeface="ＭＳ Ｐゴシック" pitchFamily="-65" charset="-128"/>
              </a:defRPr>
            </a:lvl1pPr>
          </a:lstStyle>
          <a:p>
            <a:pPr>
              <a:defRPr/>
            </a:pPr>
            <a:r>
              <a:rPr lang="da-DK"/>
              <a:t>Forskningscenter for Arbejdsmarkeds- og Organisationsstudier</a:t>
            </a:r>
          </a:p>
        </p:txBody>
      </p:sp>
      <p:sp>
        <p:nvSpPr>
          <p:cNvPr id="20" name="Date Placeholder 13"/>
          <p:cNvSpPr>
            <a:spLocks noGrp="1"/>
          </p:cNvSpPr>
          <p:nvPr>
            <p:ph type="dt" sz="half" idx="2"/>
          </p:nvPr>
        </p:nvSpPr>
        <p:spPr>
          <a:xfrm>
            <a:off x="1044575" y="6350000"/>
            <a:ext cx="6577013" cy="14446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  <a:ea typeface="ＭＳ Ｐゴシック" pitchFamily="-65" charset="-128"/>
              </a:defRPr>
            </a:lvl1pPr>
          </a:lstStyle>
          <a:p>
            <a:pPr>
              <a:defRPr/>
            </a:pPr>
            <a:r>
              <a:rPr lang="da-DK"/>
              <a:t>Tillidsrepræsentanten - nye udfordringer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0" r:id="rId6"/>
    <p:sldLayoutId id="2147483861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ＭＳ Ｐゴシック" pitchFamily="-65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  <a:ea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  <a:ea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  <a:ea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  <a:ea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ＭＳ Ｐゴシック" pitchFamily="-65" charset="-128"/>
        </a:defRPr>
      </a:lvl2pPr>
      <a:lvl3pPr marL="1146175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mailto:tpl@faos.d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41" descr="kom_hosp_low"/>
          <p:cNvPicPr>
            <a:picLocks noChangeAspect="1" noChangeArrowheads="1"/>
          </p:cNvPicPr>
          <p:nvPr/>
        </p:nvPicPr>
        <p:blipFill>
          <a:blip r:embed="rId3" cstate="print"/>
          <a:srcRect r="40225" b="18715"/>
          <a:stretch>
            <a:fillRect/>
          </a:stretch>
        </p:blipFill>
        <p:spPr bwMode="auto">
          <a:xfrm>
            <a:off x="5940425" y="4548188"/>
            <a:ext cx="3203575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43608" y="3861048"/>
            <a:ext cx="5468938" cy="2095500"/>
          </a:xfrm>
        </p:spPr>
        <p:txBody>
          <a:bodyPr/>
          <a:lstStyle/>
          <a:p>
            <a:pPr marL="0" lvl="0" indent="0" eaLnBrk="1" hangingPunct="1"/>
            <a:r>
              <a:rPr lang="da-DK" sz="1600" dirty="0" smtClean="0"/>
              <a:t>Trine P. Larsen</a:t>
            </a:r>
          </a:p>
          <a:p>
            <a:pPr marL="0" lvl="0" indent="0" eaLnBrk="1" hangingPunct="1"/>
            <a:r>
              <a:rPr lang="da-DK" dirty="0" smtClean="0"/>
              <a:t>Steen E. Navrbjerg</a:t>
            </a:r>
          </a:p>
          <a:p>
            <a:pPr marL="0" lvl="0" indent="0" eaLnBrk="1" hangingPunct="1"/>
            <a:endParaRPr lang="da-DK" sz="1600" dirty="0" smtClean="0"/>
          </a:p>
          <a:p>
            <a:pPr marL="0" lvl="0" indent="0" eaLnBrk="1" hangingPunct="1"/>
            <a:r>
              <a:rPr lang="da-DK" sz="1600" dirty="0" smtClean="0"/>
              <a:t>FAOS, </a:t>
            </a:r>
          </a:p>
          <a:p>
            <a:pPr marL="0" lvl="0" indent="0" eaLnBrk="1" hangingPunct="1"/>
            <a:r>
              <a:rPr lang="da-DK" sz="1600" dirty="0" smtClean="0"/>
              <a:t>Sociologisk Institut</a:t>
            </a:r>
          </a:p>
          <a:p>
            <a:pPr marL="0" lvl="0" indent="0" eaLnBrk="1" hangingPunct="1"/>
            <a:r>
              <a:rPr lang="da-DK" sz="1600" dirty="0" smtClean="0"/>
              <a:t>E-mail: </a:t>
            </a:r>
            <a:r>
              <a:rPr lang="da-DK" sz="1600" dirty="0" err="1" smtClean="0">
                <a:hlinkClick r:id="rId4"/>
              </a:rPr>
              <a:t>tpl@faos.dk</a:t>
            </a:r>
            <a:endParaRPr lang="da-DK" sz="1600" dirty="0" smtClean="0"/>
          </a:p>
          <a:p>
            <a:pPr marL="0" lvl="0" indent="0" eaLnBrk="1" hangingPunct="1"/>
            <a:r>
              <a:rPr lang="da-DK" sz="1600" dirty="0" err="1" smtClean="0"/>
              <a:t>www.faos.dk</a:t>
            </a:r>
            <a:endParaRPr lang="da-DK" sz="1600" dirty="0" smtClean="0"/>
          </a:p>
          <a:p>
            <a:pPr marL="0" indent="0" eaLnBrk="1" hangingPunct="1"/>
            <a:endParaRPr lang="da-DK" b="1" dirty="0" smtClean="0"/>
          </a:p>
        </p:txBody>
      </p:sp>
      <p:pic>
        <p:nvPicPr>
          <p:cNvPr id="10247" name="Picture 30" descr="skabelon_new_2007_b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989138"/>
            <a:ext cx="3505200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faoslogo2hor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288" y="925513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43608" y="2132856"/>
            <a:ext cx="676751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65" charset="-128"/>
                <a:cs typeface="+mj-cs"/>
              </a:rPr>
              <a:t>Medlemsrekruttering – hvem gør hvad og hvordan?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684213" y="460375"/>
            <a:ext cx="6850062" cy="576263"/>
          </a:xfrm>
        </p:spPr>
        <p:txBody>
          <a:bodyPr/>
          <a:lstStyle/>
          <a:p>
            <a:r>
              <a:rPr lang="da-DK" sz="1800" smtClean="0"/>
              <a:t>Gule og uorganiserede på arbejdspladserne</a:t>
            </a:r>
          </a:p>
        </p:txBody>
      </p:sp>
      <p:sp>
        <p:nvSpPr>
          <p:cNvPr id="8195" name="Pladsholder til indhold 2"/>
          <p:cNvSpPr>
            <a:spLocks noGrp="1"/>
          </p:cNvSpPr>
          <p:nvPr>
            <p:ph idx="1"/>
          </p:nvPr>
        </p:nvSpPr>
        <p:spPr>
          <a:xfrm>
            <a:off x="611188" y="1196975"/>
            <a:ext cx="7848600" cy="5111750"/>
          </a:xfrm>
        </p:spPr>
        <p:txBody>
          <a:bodyPr/>
          <a:lstStyle/>
          <a:p>
            <a:pPr marL="0" indent="0" eaLnBrk="1" hangingPunct="1"/>
            <a:endParaRPr lang="da-DK" b="1" smtClean="0"/>
          </a:p>
          <a:p>
            <a:pPr marL="0" indent="0" eaLnBrk="1" hangingPunct="1"/>
            <a:r>
              <a:rPr lang="da-DK" b="1" smtClean="0"/>
              <a:t>Stadig flere gule og uorganiserede blandt TR’s kolleger:</a:t>
            </a:r>
          </a:p>
          <a:p>
            <a:pPr marL="400050" lvl="1" indent="0" eaLnBrk="1" hangingPunct="1">
              <a:buClr>
                <a:srgbClr val="FF0000"/>
              </a:buClr>
              <a:buFontTx/>
              <a:buNone/>
            </a:pPr>
            <a:endParaRPr lang="da-DK" sz="1400" smtClean="0"/>
          </a:p>
          <a:p>
            <a:pPr marL="0" indent="0" eaLnBrk="1" hangingPunct="1">
              <a:buClr>
                <a:srgbClr val="FF0000"/>
              </a:buClr>
            </a:pPr>
            <a:r>
              <a:rPr lang="da-DK" sz="1400" smtClean="0"/>
              <a:t>  		</a:t>
            </a:r>
            <a:r>
              <a:rPr lang="da-DK" smtClean="0"/>
              <a:t>1998: 32% 		2010: 64%</a:t>
            </a:r>
          </a:p>
          <a:p>
            <a:pPr marL="0" indent="0" eaLnBrk="1" hangingPunct="1">
              <a:buClr>
                <a:srgbClr val="FF0000"/>
              </a:buClr>
            </a:pPr>
            <a:r>
              <a:rPr lang="da-DK" smtClean="0"/>
              <a:t> </a:t>
            </a:r>
          </a:p>
          <a:p>
            <a:pPr marL="0" indent="0" eaLnBrk="1" hangingPunct="1">
              <a:buClr>
                <a:srgbClr val="FF0000"/>
              </a:buClr>
            </a:pPr>
            <a:endParaRPr lang="da-DK" smtClean="0"/>
          </a:p>
          <a:p>
            <a:pPr marL="0" indent="0" eaLnBrk="1" hangingPunct="1">
              <a:buClr>
                <a:srgbClr val="FF0000"/>
              </a:buClr>
              <a:buFontTx/>
              <a:buChar char="•"/>
            </a:pPr>
            <a:r>
              <a:rPr lang="da-DK" smtClean="0"/>
              <a:t> Udgør typisk under 10% af de ansatte på arbejdspladsen</a:t>
            </a:r>
          </a:p>
          <a:p>
            <a:pPr marL="0" indent="0" eaLnBrk="1" hangingPunct="1">
              <a:buClr>
                <a:srgbClr val="FF0000"/>
              </a:buClr>
            </a:pPr>
            <a:endParaRPr lang="da-DK" smtClean="0"/>
          </a:p>
          <a:p>
            <a:pPr marL="0" indent="0" eaLnBrk="1" hangingPunct="1">
              <a:buClr>
                <a:srgbClr val="FF0000"/>
              </a:buClr>
            </a:pPr>
            <a:r>
              <a:rPr lang="da-DK" smtClean="0"/>
              <a:t>	</a:t>
            </a:r>
            <a:r>
              <a:rPr lang="da-DK" i="1" smtClean="0"/>
              <a:t> … men på 17% af  arbejdspladserne er mere end hver fjerde af de ansatte gule eller uorganiserede… </a:t>
            </a:r>
            <a:endParaRPr lang="da-DK" b="1" smtClean="0"/>
          </a:p>
          <a:p>
            <a:pPr marL="0" indent="0" eaLnBrk="1" hangingPunct="1">
              <a:buClr>
                <a:srgbClr val="FF0000"/>
              </a:buClr>
            </a:pPr>
            <a:endParaRPr lang="da-DK" b="1" smtClean="0"/>
          </a:p>
          <a:p>
            <a:pPr marL="0" indent="0" eaLnBrk="1" hangingPunct="1">
              <a:buClr>
                <a:srgbClr val="FF0000"/>
              </a:buClr>
            </a:pPr>
            <a:endParaRPr lang="da-DK" b="1" smtClean="0"/>
          </a:p>
          <a:p>
            <a:pPr marL="0" indent="0" eaLnBrk="1" hangingPunct="1">
              <a:buClr>
                <a:srgbClr val="FF0000"/>
              </a:buClr>
            </a:pPr>
            <a:r>
              <a:rPr lang="da-DK" b="1" smtClean="0"/>
              <a:t>	</a:t>
            </a:r>
            <a:r>
              <a:rPr lang="da-DK" b="1" i="1" smtClean="0"/>
              <a:t>…</a:t>
            </a:r>
            <a:r>
              <a:rPr lang="da-DK" i="1" smtClean="0"/>
              <a:t>Og på 5 % af arbejdspladserne er over 50 % af de ansatte uorganiserede...  </a:t>
            </a:r>
          </a:p>
          <a:p>
            <a:pPr marL="0" indent="0" eaLnBrk="1" hangingPunct="1">
              <a:buClr>
                <a:srgbClr val="FF0000"/>
              </a:buClr>
            </a:pPr>
            <a:r>
              <a:rPr lang="da-DK" i="1" smtClean="0"/>
              <a:t>	…på 1 % af arbejdspladserne er over 50% af de ansatte gule…</a:t>
            </a:r>
          </a:p>
          <a:p>
            <a:pPr marL="0" indent="0" eaLnBrk="1" hangingPunct="1">
              <a:buClr>
                <a:srgbClr val="FF0000"/>
              </a:buClr>
            </a:pPr>
            <a:endParaRPr lang="da-DK" smtClean="0"/>
          </a:p>
          <a:p>
            <a:pPr marL="0" indent="0" eaLnBrk="1" hangingPunct="1">
              <a:buClr>
                <a:srgbClr val="FF0000"/>
              </a:buClr>
            </a:pPr>
            <a:endParaRPr lang="da-DK" smtClean="0"/>
          </a:p>
          <a:p>
            <a:pPr marL="0" indent="0" eaLnBrk="1" hangingPunct="1">
              <a:buClr>
                <a:srgbClr val="FF0000"/>
              </a:buClr>
              <a:buFontTx/>
              <a:buChar char="•"/>
            </a:pPr>
            <a:r>
              <a:rPr lang="da-DK" smtClean="0"/>
              <a:t> Udgør ofte en større andel af de ansatte i den private end offentlige sektor</a:t>
            </a:r>
          </a:p>
          <a:p>
            <a:pPr marL="0" indent="0" eaLnBrk="1" hangingPunct="1">
              <a:buClr>
                <a:srgbClr val="FF0000"/>
              </a:buClr>
              <a:buFontTx/>
              <a:buChar char="•"/>
            </a:pPr>
            <a:endParaRPr lang="da-DK" smtClean="0"/>
          </a:p>
          <a:p>
            <a:pPr marL="0" indent="0" eaLnBrk="1" hangingPunct="1">
              <a:buClr>
                <a:srgbClr val="FF0000"/>
              </a:buClr>
            </a:pPr>
            <a:endParaRPr lang="da-DK" smtClean="0"/>
          </a:p>
          <a:p>
            <a:pPr marL="400050" lvl="1" indent="0" eaLnBrk="1" hangingPunct="1"/>
            <a:endParaRPr lang="da-DK" sz="1400" smtClean="0"/>
          </a:p>
          <a:p>
            <a:pPr marL="400050" lvl="1" indent="0" eaLnBrk="1" hangingPunct="1"/>
            <a:endParaRPr lang="da-DK" sz="1400" smtClean="0"/>
          </a:p>
          <a:p>
            <a:pPr marL="0" indent="0" eaLnBrk="1" hangingPunct="1"/>
            <a:endParaRPr lang="da-DK" b="1" smtClean="0"/>
          </a:p>
          <a:p>
            <a:pPr marL="0" indent="0" eaLnBrk="1" hangingPunct="1"/>
            <a:endParaRPr lang="da-DK" b="1" smtClean="0"/>
          </a:p>
          <a:p>
            <a:pPr marL="0" indent="0" eaLnBrk="1" hangingPunct="1"/>
            <a:r>
              <a:rPr lang="da-DK" b="1" smtClean="0"/>
              <a:t>-</a:t>
            </a:r>
          </a:p>
        </p:txBody>
      </p:sp>
      <p:sp>
        <p:nvSpPr>
          <p:cNvPr id="8196" name="Pladsholder til diasnumm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Dias </a:t>
            </a:r>
            <a:fld id="{C1205A55-F31E-4D7F-AB11-6B2C9CA070F4}" type="slidenum">
              <a:rPr lang="da-DK"/>
              <a:pPr/>
              <a:t>2</a:t>
            </a:fld>
            <a:endParaRPr lang="da-DK"/>
          </a:p>
        </p:txBody>
      </p:sp>
      <p:sp>
        <p:nvSpPr>
          <p:cNvPr id="8197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Forskningscenter for Arbejdsmarkeds- og Organisationsstudier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800" smtClean="0"/>
              <a:t>Rekruttering af nye medlemmer - hvem gør hvad?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1042988" y="1341438"/>
            <a:ext cx="7345362" cy="5327650"/>
          </a:xfrm>
        </p:spPr>
        <p:txBody>
          <a:bodyPr/>
          <a:lstStyle/>
          <a:p>
            <a:r>
              <a:rPr lang="da-DK" b="1" smtClean="0"/>
              <a:t>Spørges TR</a:t>
            </a:r>
            <a:r>
              <a:rPr lang="da-DK" smtClean="0"/>
              <a:t>: 89% ser medlemsrekruttering som deres opgave</a:t>
            </a:r>
          </a:p>
          <a:p>
            <a:r>
              <a:rPr lang="da-DK" smtClean="0"/>
              <a:t>		</a:t>
            </a:r>
            <a:r>
              <a:rPr lang="da-DK" i="1" smtClean="0"/>
              <a:t>…dog i tæt samarbejde med: </a:t>
            </a:r>
          </a:p>
          <a:p>
            <a:pPr lvl="2">
              <a:buClr>
                <a:schemeClr val="tx2"/>
              </a:buClr>
            </a:pPr>
            <a:r>
              <a:rPr lang="da-DK" smtClean="0"/>
              <a:t>Kollegerne (57%)</a:t>
            </a:r>
          </a:p>
          <a:p>
            <a:pPr lvl="2">
              <a:buClr>
                <a:schemeClr val="tx2"/>
              </a:buClr>
            </a:pPr>
            <a:r>
              <a:rPr lang="da-DK" smtClean="0"/>
              <a:t>Fagforbundet (53%)</a:t>
            </a:r>
          </a:p>
          <a:p>
            <a:pPr lvl="2">
              <a:buClr>
                <a:schemeClr val="tx2"/>
              </a:buClr>
            </a:pPr>
            <a:r>
              <a:rPr lang="da-DK" smtClean="0"/>
              <a:t>Lokalafdeling/kredsen (46%)  </a:t>
            </a:r>
          </a:p>
          <a:p>
            <a:pPr lvl="2">
              <a:buClr>
                <a:schemeClr val="tx2"/>
              </a:buClr>
            </a:pPr>
            <a:r>
              <a:rPr lang="da-DK" smtClean="0"/>
              <a:t>Ledelsen (19%)</a:t>
            </a:r>
          </a:p>
          <a:p>
            <a:pPr lvl="2">
              <a:buClr>
                <a:schemeClr val="tx2"/>
              </a:buClr>
            </a:pPr>
            <a:r>
              <a:rPr lang="da-DK" smtClean="0"/>
              <a:t>SR (17%)</a:t>
            </a:r>
          </a:p>
          <a:p>
            <a:endParaRPr lang="da-DK" smtClean="0"/>
          </a:p>
          <a:p>
            <a:r>
              <a:rPr lang="da-DK" b="1" smtClean="0"/>
              <a:t>Spørges afdelingen</a:t>
            </a:r>
            <a:r>
              <a:rPr lang="da-DK" smtClean="0"/>
              <a:t>: 97% ser medlemsrekruttering som TR’s opgave </a:t>
            </a:r>
          </a:p>
          <a:p>
            <a:r>
              <a:rPr lang="da-DK" smtClean="0"/>
              <a:t>		</a:t>
            </a:r>
            <a:r>
              <a:rPr lang="da-DK" i="1" smtClean="0"/>
              <a:t>… dog i tæt samarbejde med:</a:t>
            </a:r>
          </a:p>
          <a:p>
            <a:pPr lvl="2">
              <a:buClr>
                <a:srgbClr val="FF0000"/>
              </a:buClr>
            </a:pPr>
            <a:r>
              <a:rPr lang="da-DK" smtClean="0"/>
              <a:t>Lokalafdelingen/kredsen (84%)</a:t>
            </a:r>
          </a:p>
          <a:p>
            <a:pPr lvl="2">
              <a:buClr>
                <a:srgbClr val="FF0000"/>
              </a:buClr>
            </a:pPr>
            <a:r>
              <a:rPr lang="da-DK" smtClean="0"/>
              <a:t>Kollegerne (56%)</a:t>
            </a:r>
          </a:p>
          <a:p>
            <a:pPr lvl="2">
              <a:buClr>
                <a:srgbClr val="FF0000"/>
              </a:buClr>
            </a:pPr>
            <a:r>
              <a:rPr lang="da-DK" smtClean="0"/>
              <a:t>SR (49%)</a:t>
            </a:r>
          </a:p>
          <a:p>
            <a:pPr lvl="2">
              <a:buClr>
                <a:srgbClr val="FF0000"/>
              </a:buClr>
            </a:pPr>
            <a:r>
              <a:rPr lang="da-DK" smtClean="0"/>
              <a:t>Fagforbundet (39%)</a:t>
            </a:r>
          </a:p>
          <a:p>
            <a:pPr lvl="2">
              <a:buClr>
                <a:srgbClr val="FF0000"/>
              </a:buClr>
            </a:pPr>
            <a:r>
              <a:rPr lang="da-DK" smtClean="0"/>
              <a:t>Ledelsen (11%)</a:t>
            </a:r>
          </a:p>
          <a:p>
            <a:pPr lvl="2">
              <a:buClr>
                <a:srgbClr val="FF0000"/>
              </a:buClr>
            </a:pPr>
            <a:endParaRPr lang="da-DK" smtClean="0">
              <a:sym typeface="Wingdings" pitchFamily="2" charset="2"/>
            </a:endParaRP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smtClean="0">
                <a:sym typeface="Wingdings" pitchFamily="2" charset="2"/>
              </a:rPr>
              <a:t> </a:t>
            </a:r>
            <a:r>
              <a:rPr lang="da-DK" i="1" smtClean="0">
                <a:sym typeface="Wingdings" pitchFamily="2" charset="2"/>
              </a:rPr>
              <a:t>medlemsrekruttering en fælles opgave for TR, fagforening og kollegerne … dog med TR i spidsen… </a:t>
            </a:r>
            <a:endParaRPr lang="da-DK" i="1" smtClean="0"/>
          </a:p>
          <a:p>
            <a:endParaRPr lang="da-DK" smtClean="0"/>
          </a:p>
        </p:txBody>
      </p:sp>
      <p:sp>
        <p:nvSpPr>
          <p:cNvPr id="9220" name="Pladsholder til diasnumm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Dias </a:t>
            </a:r>
            <a:fld id="{A889F1CE-49AC-4DBF-B72A-95B050C515EF}" type="slidenum">
              <a:rPr lang="da-DK"/>
              <a:pPr/>
              <a:t>3</a:t>
            </a:fld>
            <a:endParaRPr lang="da-DK"/>
          </a:p>
        </p:txBody>
      </p:sp>
      <p:sp>
        <p:nvSpPr>
          <p:cNvPr id="9221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Forskningscenter for Arbejdsmarkeds- og Organisationsstudier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900113" y="460375"/>
            <a:ext cx="6634162" cy="576263"/>
          </a:xfrm>
        </p:spPr>
        <p:txBody>
          <a:bodyPr/>
          <a:lstStyle/>
          <a:p>
            <a:r>
              <a:rPr lang="da-DK" sz="1800" smtClean="0"/>
              <a:t>Rekruttering af nye medlemmer - hvem gør hvad?</a:t>
            </a:r>
          </a:p>
        </p:txBody>
      </p:sp>
      <p:sp>
        <p:nvSpPr>
          <p:cNvPr id="10243" name="Pladsholder til indhold 2"/>
          <p:cNvSpPr>
            <a:spLocks noGrp="1"/>
          </p:cNvSpPr>
          <p:nvPr>
            <p:ph idx="1"/>
          </p:nvPr>
        </p:nvSpPr>
        <p:spPr>
          <a:xfrm>
            <a:off x="827088" y="1374775"/>
            <a:ext cx="7632700" cy="522287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da-DK" b="1" i="1" smtClean="0"/>
              <a:t>MEN…</a:t>
            </a:r>
          </a:p>
          <a:p>
            <a:pPr>
              <a:buClr>
                <a:srgbClr val="FF0000"/>
              </a:buClr>
            </a:pPr>
            <a:r>
              <a:rPr lang="da-DK" b="1" i="1" smtClean="0"/>
              <a:t>	</a:t>
            </a:r>
            <a:r>
              <a:rPr lang="da-DK" smtClean="0"/>
              <a:t>TR står ofte alene med opgaven: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b="1" i="1" smtClean="0"/>
              <a:t>		…</a:t>
            </a:r>
            <a:r>
              <a:rPr lang="da-DK" i="1" smtClean="0"/>
              <a:t>kun hver femte TR involverer aktivt kollegerne…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b="1" i="1" smtClean="0"/>
              <a:t>	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b="1" i="1" smtClean="0"/>
              <a:t>	… </a:t>
            </a:r>
            <a:r>
              <a:rPr lang="da-DK" i="1" smtClean="0"/>
              <a:t>28% af lederne går aktivt ind og opfordrer medarbejderne til at blive organiseret…</a:t>
            </a:r>
          </a:p>
          <a:p>
            <a:pPr lvl="1">
              <a:buClr>
                <a:srgbClr val="FF0000"/>
              </a:buClr>
              <a:buFontTx/>
              <a:buNone/>
            </a:pPr>
            <a:endParaRPr lang="da-DK" i="1" smtClean="0"/>
          </a:p>
          <a:p>
            <a:pPr>
              <a:buClr>
                <a:srgbClr val="FF0000"/>
              </a:buClr>
            </a:pPr>
            <a:r>
              <a:rPr lang="da-DK" smtClean="0"/>
              <a:t>		</a:t>
            </a:r>
            <a:r>
              <a:rPr lang="da-DK" i="1" smtClean="0"/>
              <a:t>… 27% af SR ser det som deres rolle at hjælpe med 	organisering af kollegerne…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i="1" smtClean="0"/>
              <a:t>		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i="1" smtClean="0"/>
              <a:t>	… hver anden TR oplever, at fagforeningen hjælper med organisering af nye medlemmer… 			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i="1" smtClean="0"/>
              <a:t>		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i="1" smtClean="0"/>
              <a:t>	… Hver tiende får </a:t>
            </a:r>
            <a:r>
              <a:rPr lang="da-DK" i="1" u="sng" smtClean="0"/>
              <a:t>ikke </a:t>
            </a:r>
            <a:r>
              <a:rPr lang="da-DK" i="1" smtClean="0"/>
              <a:t>den hjælp, de har brug for, når de henvender sig til fagforeningen om medlemsrekruttering…</a:t>
            </a:r>
          </a:p>
          <a:p>
            <a:pPr>
              <a:buClr>
                <a:srgbClr val="FF0000"/>
              </a:buClr>
            </a:pPr>
            <a:endParaRPr lang="da-DK" b="1" smtClean="0"/>
          </a:p>
          <a:p>
            <a:r>
              <a:rPr lang="da-DK" b="1" smtClean="0">
                <a:sym typeface="Wingdings" pitchFamily="2" charset="2"/>
              </a:rPr>
              <a:t>		</a:t>
            </a:r>
            <a:r>
              <a:rPr lang="da-DK" i="1" smtClean="0">
                <a:sym typeface="Wingdings" pitchFamily="2" charset="2"/>
              </a:rPr>
              <a:t> Tyder på rum for forbedring ifht. samarbejde ml. TR, 		kolleger og fagforening</a:t>
            </a:r>
            <a:endParaRPr lang="da-DK" i="1" smtClean="0"/>
          </a:p>
          <a:p>
            <a:endParaRPr lang="da-DK" smtClean="0"/>
          </a:p>
        </p:txBody>
      </p:sp>
      <p:sp>
        <p:nvSpPr>
          <p:cNvPr id="10244" name="Pladsholder til diasnumm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Dias </a:t>
            </a:r>
            <a:fld id="{89462C01-33A3-4340-BF37-3B0969045997}" type="slidenum">
              <a:rPr lang="da-DK"/>
              <a:pPr/>
              <a:t>4</a:t>
            </a:fld>
            <a:endParaRPr lang="da-DK"/>
          </a:p>
        </p:txBody>
      </p:sp>
      <p:sp>
        <p:nvSpPr>
          <p:cNvPr id="10245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Forskningscenter for Arbejdsmarkeds- og Organisationsstudier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6986587" cy="576263"/>
          </a:xfrm>
        </p:spPr>
        <p:txBody>
          <a:bodyPr/>
          <a:lstStyle/>
          <a:p>
            <a:r>
              <a:rPr lang="da-DK" sz="1800" smtClean="0"/>
              <a:t>Fagforeningens og TR’s rekrutteringsstrategier – konkrete initiativer</a:t>
            </a:r>
          </a:p>
        </p:txBody>
      </p:sp>
      <p:sp>
        <p:nvSpPr>
          <p:cNvPr id="11267" name="Pladsholder til indhold 2"/>
          <p:cNvSpPr>
            <a:spLocks noGrp="1"/>
          </p:cNvSpPr>
          <p:nvPr>
            <p:ph idx="1"/>
          </p:nvPr>
        </p:nvSpPr>
        <p:spPr>
          <a:xfrm>
            <a:off x="971550" y="1374775"/>
            <a:ext cx="7345363" cy="5078413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da-DK" smtClean="0"/>
          </a:p>
          <a:p>
            <a:pPr>
              <a:buClr>
                <a:srgbClr val="FF0000"/>
              </a:buClr>
            </a:pPr>
            <a:r>
              <a:rPr lang="da-DK" smtClean="0"/>
              <a:t>Flertallet af lokalafdelinger og TR er aktive ifht. medlemsrekruttering</a:t>
            </a:r>
          </a:p>
          <a:p>
            <a:pPr>
              <a:buClr>
                <a:srgbClr val="FF0000"/>
              </a:buClr>
            </a:pPr>
            <a:r>
              <a:rPr lang="da-DK" i="1" smtClean="0"/>
              <a:t>		… 5% af TR er ikke…</a:t>
            </a:r>
          </a:p>
          <a:p>
            <a:pPr>
              <a:buClr>
                <a:srgbClr val="FF0000"/>
              </a:buClr>
            </a:pPr>
            <a:r>
              <a:rPr lang="da-DK" i="1" smtClean="0"/>
              <a:t>			…1% af afdelingerne er ikke…</a:t>
            </a:r>
          </a:p>
          <a:p>
            <a:pPr>
              <a:buClr>
                <a:srgbClr val="FF0000"/>
              </a:buClr>
            </a:pPr>
            <a:endParaRPr lang="da-DK" smtClean="0"/>
          </a:p>
          <a:p>
            <a:pPr>
              <a:buClr>
                <a:srgbClr val="FF0000"/>
              </a:buClr>
            </a:pPr>
            <a:r>
              <a:rPr lang="da-DK" b="1" smtClean="0"/>
              <a:t>Væld af strategier – de mest anvendte:</a:t>
            </a:r>
            <a:endParaRPr lang="da-DK" smtClean="0"/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/>
              <a:t>93% af afdelingerne opfordrer TR til at forklare om fordelene ved at være medlem af fagforeningen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smtClean="0"/>
              <a:t>		</a:t>
            </a:r>
            <a:r>
              <a:rPr lang="da-DK" i="1" smtClean="0"/>
              <a:t>…62% af TR gør det….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i="1" smtClean="0"/>
              <a:t>			</a:t>
            </a:r>
            <a:endParaRPr lang="da-DK" smtClean="0"/>
          </a:p>
          <a:p>
            <a:pPr>
              <a:buClr>
                <a:srgbClr val="FF0000"/>
              </a:buClr>
            </a:pPr>
            <a:endParaRPr lang="da-DK" smtClean="0"/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/>
              <a:t>64% opfordrer TR til at fremhæve de gode eksempler på folk, der har fået støtte fra fagforeningen</a:t>
            </a:r>
          </a:p>
          <a:p>
            <a:pPr lvl="2">
              <a:buClr>
                <a:srgbClr val="FF0000"/>
              </a:buClr>
              <a:buFontTx/>
              <a:buNone/>
            </a:pPr>
            <a:r>
              <a:rPr lang="da-DK" i="1" smtClean="0"/>
              <a:t>…44% af TR gør det… </a:t>
            </a:r>
          </a:p>
          <a:p>
            <a:pPr lvl="3">
              <a:buClr>
                <a:srgbClr val="FF0000"/>
              </a:buClr>
              <a:buFontTx/>
              <a:buNone/>
            </a:pPr>
            <a:r>
              <a:rPr lang="da-DK" i="1" smtClean="0"/>
              <a:t>		…8% forsøger at presse/tvinge nye medarbejdere til at blive medlem… </a:t>
            </a:r>
          </a:p>
          <a:p>
            <a:pPr>
              <a:buClr>
                <a:srgbClr val="FF0000"/>
              </a:buClr>
            </a:pPr>
            <a:r>
              <a:rPr lang="da-DK" smtClean="0"/>
              <a:t> 	</a:t>
            </a:r>
          </a:p>
          <a:p>
            <a:pPr>
              <a:buClr>
                <a:srgbClr val="FF0000"/>
              </a:buClr>
            </a:pPr>
            <a:r>
              <a:rPr lang="da-DK" smtClean="0">
                <a:sym typeface="Wingdings" pitchFamily="2" charset="2"/>
              </a:rPr>
              <a:t>		</a:t>
            </a:r>
            <a:endParaRPr lang="da-DK" smtClean="0"/>
          </a:p>
          <a:p>
            <a:pPr>
              <a:buClr>
                <a:srgbClr val="FF0000"/>
              </a:buClr>
              <a:buFontTx/>
              <a:buChar char="•"/>
            </a:pPr>
            <a:endParaRPr lang="da-DK" i="1" smtClean="0"/>
          </a:p>
          <a:p>
            <a:pPr>
              <a:buFontTx/>
              <a:buChar char="•"/>
            </a:pPr>
            <a:endParaRPr lang="da-DK" smtClean="0"/>
          </a:p>
          <a:p>
            <a:endParaRPr lang="da-DK" smtClean="0"/>
          </a:p>
        </p:txBody>
      </p:sp>
      <p:sp>
        <p:nvSpPr>
          <p:cNvPr id="11268" name="Pladsholder til diasnumm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Dias </a:t>
            </a:r>
            <a:fld id="{6DDB85A7-E27B-497B-A172-0A439C359318}" type="slidenum">
              <a:rPr lang="da-DK"/>
              <a:pPr/>
              <a:t>5</a:t>
            </a:fld>
            <a:endParaRPr lang="da-DK"/>
          </a:p>
        </p:txBody>
      </p:sp>
      <p:sp>
        <p:nvSpPr>
          <p:cNvPr id="11269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Forskningscenter for Arbejdsmarkeds- og Organisationsstudier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1042988" y="620713"/>
            <a:ext cx="6842125" cy="576262"/>
          </a:xfrm>
        </p:spPr>
        <p:txBody>
          <a:bodyPr/>
          <a:lstStyle/>
          <a:p>
            <a:r>
              <a:rPr lang="da-DK" sz="1800" smtClean="0"/>
              <a:t>Fagforeningens og TR’s rekrutteringsstrategier – konkrete initiativer</a:t>
            </a:r>
          </a:p>
        </p:txBody>
      </p:sp>
      <p:sp>
        <p:nvSpPr>
          <p:cNvPr id="12291" name="Pladsholder til indhold 2"/>
          <p:cNvSpPr>
            <a:spLocks noGrp="1"/>
          </p:cNvSpPr>
          <p:nvPr>
            <p:ph idx="1"/>
          </p:nvPr>
        </p:nvSpPr>
        <p:spPr>
          <a:xfrm>
            <a:off x="1042988" y="1412875"/>
            <a:ext cx="7129462" cy="4968875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da-DK" smtClean="0"/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/>
              <a:t>56% af afdelingerne opfordrer TR til at undlade at yde gule og uorganiserede faglig assistance</a:t>
            </a:r>
          </a:p>
          <a:p>
            <a:pPr lvl="1">
              <a:buClr>
                <a:schemeClr val="tx2"/>
              </a:buClr>
              <a:buFontTx/>
              <a:buNone/>
            </a:pPr>
            <a:r>
              <a:rPr lang="da-DK" i="1" smtClean="0">
                <a:ea typeface="Times New Roman" pitchFamily="18" charset="0"/>
                <a:cs typeface="Arial" charset="0"/>
              </a:rPr>
              <a:t>	  	…48% af TR følger den strategi…</a:t>
            </a:r>
            <a:endParaRPr lang="da-DK" b="1" i="1" smtClean="0">
              <a:ea typeface="Times New Roman" pitchFamily="18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da-DK" smtClean="0"/>
              <a:t>			</a:t>
            </a:r>
            <a:r>
              <a:rPr lang="da-DK" i="1" smtClean="0"/>
              <a:t>…</a:t>
            </a:r>
            <a:r>
              <a:rPr lang="da-DK" i="1" smtClean="0">
                <a:cs typeface="Times New Roman" pitchFamily="18" charset="0"/>
              </a:rPr>
              <a:t>39% varetager også de uorganiseredes og 	gules interesser overfor ledelsen…</a:t>
            </a:r>
            <a:endParaRPr lang="da-DK" i="1" smtClean="0"/>
          </a:p>
          <a:p>
            <a:pPr>
              <a:buClr>
                <a:srgbClr val="FF0000"/>
              </a:buClr>
            </a:pPr>
            <a:endParaRPr lang="da-DK" i="1" smtClean="0"/>
          </a:p>
          <a:p>
            <a:pPr>
              <a:buClr>
                <a:srgbClr val="FF0000"/>
              </a:buClr>
            </a:pPr>
            <a:endParaRPr lang="da-DK" i="1" smtClean="0"/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/>
              <a:t>17% af afdelingerne opfordrer TR til at lave særlige aftaler med arbejdsgiverne om særlige fordele for medlemmerne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smtClean="0">
                <a:sym typeface="Wingdings" pitchFamily="2" charset="2"/>
              </a:rPr>
              <a:t>		</a:t>
            </a:r>
            <a:r>
              <a:rPr lang="da-DK" i="1" smtClean="0">
                <a:sym typeface="Wingdings" pitchFamily="2" charset="2"/>
              </a:rPr>
              <a:t>…9% af TR har lavet den type aftaler…</a:t>
            </a:r>
          </a:p>
          <a:p>
            <a:pPr lvl="1">
              <a:buClr>
                <a:srgbClr val="FF0000"/>
              </a:buClr>
              <a:buFontTx/>
              <a:buNone/>
            </a:pPr>
            <a:r>
              <a:rPr lang="da-DK" smtClean="0">
                <a:sym typeface="Wingdings" pitchFamily="2" charset="2"/>
              </a:rPr>
              <a:t>			</a:t>
            </a:r>
            <a:r>
              <a:rPr lang="da-DK" i="1" smtClean="0">
                <a:sym typeface="Wingdings" pitchFamily="2" charset="2"/>
              </a:rPr>
              <a:t>…8% er på virksomheder som ikke ansætter uorganiserede</a:t>
            </a:r>
          </a:p>
          <a:p>
            <a:pPr lvl="1">
              <a:buClr>
                <a:srgbClr val="FF0000"/>
              </a:buClr>
              <a:buFontTx/>
              <a:buNone/>
            </a:pPr>
            <a:endParaRPr lang="da-DK" smtClean="0">
              <a:sym typeface="Wingdings" pitchFamily="2" charset="2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à"/>
            </a:pPr>
            <a:r>
              <a:rPr lang="da-DK" i="1" smtClean="0">
                <a:sym typeface="Wingdings" pitchFamily="2" charset="2"/>
              </a:rPr>
              <a:t>Flertallet følger afdelingernes opfordringer… </a:t>
            </a:r>
          </a:p>
          <a:p>
            <a:pPr lvl="2">
              <a:buClr>
                <a:srgbClr val="FF0000"/>
              </a:buClr>
              <a:buFontTx/>
              <a:buNone/>
            </a:pPr>
            <a:r>
              <a:rPr lang="da-DK" i="1" smtClean="0">
                <a:sym typeface="Wingdings" pitchFamily="2" charset="2"/>
              </a:rPr>
              <a:t>		… men en mindre gruppe gør ikke…</a:t>
            </a:r>
            <a:endParaRPr lang="da-DK" smtClean="0"/>
          </a:p>
        </p:txBody>
      </p:sp>
      <p:sp>
        <p:nvSpPr>
          <p:cNvPr id="12292" name="Pladsholder til diasnumm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Dias </a:t>
            </a:r>
            <a:fld id="{5AB2AEB3-F011-4D1D-89B8-89BFDC69FD34}" type="slidenum">
              <a:rPr lang="da-DK"/>
              <a:pPr/>
              <a:t>6</a:t>
            </a:fld>
            <a:endParaRPr lang="da-DK"/>
          </a:p>
        </p:txBody>
      </p:sp>
      <p:sp>
        <p:nvSpPr>
          <p:cNvPr id="12293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Forskningscenter for Arbejdsmarkeds- og Organisationsstudier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800" smtClean="0"/>
              <a:t>Medlemsrekruttering – ikke altid en let opgave!</a:t>
            </a:r>
          </a:p>
        </p:txBody>
      </p:sp>
      <p:sp>
        <p:nvSpPr>
          <p:cNvPr id="13315" name="Pladsholder til indhold 2"/>
          <p:cNvSpPr>
            <a:spLocks noGrp="1"/>
          </p:cNvSpPr>
          <p:nvPr>
            <p:ph idx="1"/>
          </p:nvPr>
        </p:nvSpPr>
        <p:spPr>
          <a:xfrm>
            <a:off x="1042988" y="1374775"/>
            <a:ext cx="6913562" cy="5222875"/>
          </a:xfrm>
        </p:spPr>
        <p:txBody>
          <a:bodyPr/>
          <a:lstStyle/>
          <a:p>
            <a:endParaRPr lang="da-DK" smtClean="0"/>
          </a:p>
          <a:p>
            <a:pPr>
              <a:buClr>
                <a:schemeClr val="tx2"/>
              </a:buClr>
              <a:buFontTx/>
              <a:buChar char="•"/>
            </a:pPr>
            <a:r>
              <a:rPr lang="da-DK" smtClean="0"/>
              <a:t>Hver fjerde TR mangler argumenter for, at kollegerne skal være medlem af fagforeningen</a:t>
            </a:r>
          </a:p>
          <a:p>
            <a:pPr>
              <a:buClr>
                <a:schemeClr val="tx2"/>
              </a:buClr>
            </a:pPr>
            <a:r>
              <a:rPr lang="da-DK" smtClean="0"/>
              <a:t>	</a:t>
            </a:r>
          </a:p>
          <a:p>
            <a:pPr>
              <a:buClr>
                <a:schemeClr val="tx2"/>
              </a:buClr>
            </a:pPr>
            <a:endParaRPr lang="da-DK" smtClean="0"/>
          </a:p>
          <a:p>
            <a:pPr>
              <a:buClr>
                <a:schemeClr val="tx2"/>
              </a:buClr>
              <a:buFontTx/>
              <a:buChar char="•"/>
            </a:pPr>
            <a:r>
              <a:rPr lang="da-DK" smtClean="0"/>
              <a:t>15% oplever, at ledelsen ser skævt til TR, hvis de og kollegerne taler om fagforeningen</a:t>
            </a:r>
          </a:p>
          <a:p>
            <a:pPr>
              <a:buClr>
                <a:schemeClr val="tx2"/>
              </a:buClr>
              <a:buFontTx/>
              <a:buChar char="•"/>
            </a:pPr>
            <a:endParaRPr lang="da-DK" smtClean="0"/>
          </a:p>
          <a:p>
            <a:pPr>
              <a:buClr>
                <a:schemeClr val="tx2"/>
              </a:buClr>
            </a:pPr>
            <a:endParaRPr lang="da-DK" smtClean="0"/>
          </a:p>
          <a:p>
            <a:pPr>
              <a:buClr>
                <a:schemeClr val="tx2"/>
              </a:buClr>
              <a:buFontTx/>
              <a:buChar char="•"/>
            </a:pPr>
            <a:r>
              <a:rPr lang="da-DK" smtClean="0"/>
              <a:t>Hver tiende finder det ubehageligt at spørge kollegerne, om de er medlem af fagforeningen</a:t>
            </a:r>
          </a:p>
          <a:p>
            <a:pPr>
              <a:buClr>
                <a:schemeClr val="tx2"/>
              </a:buClr>
            </a:pPr>
            <a:endParaRPr lang="da-DK" smtClean="0"/>
          </a:p>
          <a:p>
            <a:pPr>
              <a:buClr>
                <a:schemeClr val="tx2"/>
              </a:buClr>
            </a:pPr>
            <a:endParaRPr lang="da-DK" smtClean="0"/>
          </a:p>
          <a:p>
            <a:pPr>
              <a:buClr>
                <a:schemeClr val="tx2"/>
              </a:buClr>
              <a:buFontTx/>
              <a:buChar char="•"/>
            </a:pPr>
            <a:r>
              <a:rPr lang="da-DK" smtClean="0"/>
              <a:t>8% oplever, at kollegerne ser skævt til TR, hvis de taler om fagforeningen</a:t>
            </a:r>
          </a:p>
          <a:p>
            <a:pPr>
              <a:buClr>
                <a:schemeClr val="tx2"/>
              </a:buClr>
              <a:buFontTx/>
              <a:buChar char="•"/>
            </a:pPr>
            <a:endParaRPr lang="da-DK" i="1" smtClean="0">
              <a:sym typeface="Wingdings" pitchFamily="2" charset="2"/>
            </a:endParaRPr>
          </a:p>
          <a:p>
            <a:pPr lvl="1">
              <a:buClr>
                <a:schemeClr val="tx2"/>
              </a:buClr>
              <a:buFontTx/>
              <a:buNone/>
            </a:pPr>
            <a:r>
              <a:rPr lang="da-DK" i="1" smtClean="0">
                <a:sym typeface="Wingdings" pitchFamily="2" charset="2"/>
              </a:rPr>
              <a:t>  Flertallet har ingen problemer ifht. medlemsrekruttering</a:t>
            </a:r>
            <a:endParaRPr lang="da-DK" smtClean="0"/>
          </a:p>
          <a:p>
            <a:pPr>
              <a:buClr>
                <a:schemeClr val="tx2"/>
              </a:buClr>
            </a:pPr>
            <a:endParaRPr lang="da-DK" smtClean="0"/>
          </a:p>
        </p:txBody>
      </p:sp>
      <p:sp>
        <p:nvSpPr>
          <p:cNvPr id="13316" name="Pladsholder til diasnumm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Dias </a:t>
            </a:r>
            <a:fld id="{886CF786-6470-4D5B-916F-643AFDEDDE72}" type="slidenum">
              <a:rPr lang="da-DK"/>
              <a:pPr/>
              <a:t>7</a:t>
            </a:fld>
            <a:endParaRPr lang="da-DK"/>
          </a:p>
        </p:txBody>
      </p:sp>
      <p:sp>
        <p:nvSpPr>
          <p:cNvPr id="13317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Forskningscenter for Arbejdsmarkeds- og Organisationsstudier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800" smtClean="0"/>
              <a:t>Opsamling og diskussion</a:t>
            </a:r>
          </a:p>
        </p:txBody>
      </p:sp>
      <p:sp>
        <p:nvSpPr>
          <p:cNvPr id="14339" name="Pladsholder til indhold 2"/>
          <p:cNvSpPr>
            <a:spLocks noGrp="1"/>
          </p:cNvSpPr>
          <p:nvPr>
            <p:ph idx="1"/>
          </p:nvPr>
        </p:nvSpPr>
        <p:spPr>
          <a:xfrm>
            <a:off x="1042988" y="1268413"/>
            <a:ext cx="6913562" cy="5113337"/>
          </a:xfrm>
        </p:spPr>
        <p:txBody>
          <a:bodyPr/>
          <a:lstStyle/>
          <a:p>
            <a:r>
              <a:rPr lang="da-DK" smtClean="0"/>
              <a:t>Medlemsrekruttering – et fælles ansvar ml. TR, kolleger og fagforening</a:t>
            </a:r>
            <a:endParaRPr lang="da-DK" i="1" smtClean="0"/>
          </a:p>
          <a:p>
            <a:pPr lvl="1">
              <a:buClr>
                <a:srgbClr val="FF0000"/>
              </a:buClr>
            </a:pPr>
            <a:r>
              <a:rPr lang="da-DK" i="1" smtClean="0"/>
              <a:t>Flertallet af TR følger fagforeningens opfordringer</a:t>
            </a:r>
          </a:p>
          <a:p>
            <a:pPr lvl="1">
              <a:buClr>
                <a:srgbClr val="FF0000"/>
              </a:buClr>
            </a:pPr>
            <a:endParaRPr lang="da-DK" i="1" smtClean="0"/>
          </a:p>
          <a:p>
            <a:pPr lvl="1">
              <a:buClr>
                <a:srgbClr val="FF0000"/>
              </a:buClr>
            </a:pPr>
            <a:r>
              <a:rPr lang="da-DK" i="1" smtClean="0"/>
              <a:t>Hver anden TR får hjælp fra fagforeningen</a:t>
            </a:r>
          </a:p>
          <a:p>
            <a:pPr lvl="1">
              <a:buClr>
                <a:srgbClr val="FF0000"/>
              </a:buClr>
            </a:pPr>
            <a:endParaRPr lang="da-DK" b="1" i="1" smtClean="0"/>
          </a:p>
          <a:p>
            <a:pPr marL="746125" lvl="2" indent="-342900">
              <a:buClr>
                <a:srgbClr val="FF0000"/>
              </a:buClr>
            </a:pPr>
            <a:r>
              <a:rPr lang="da-DK" i="1" smtClean="0"/>
              <a:t>Kollegerne, SR og lederne går også ofte aktivt ind og hjælper </a:t>
            </a:r>
          </a:p>
          <a:p>
            <a:pPr marL="746125" lvl="2" indent="-342900">
              <a:buClr>
                <a:srgbClr val="FF0000"/>
              </a:buClr>
            </a:pPr>
            <a:endParaRPr lang="da-DK" i="1" smtClean="0"/>
          </a:p>
          <a:p>
            <a:pPr marL="746125" lvl="2" indent="-342900">
              <a:buClr>
                <a:srgbClr val="FF0000"/>
              </a:buClr>
            </a:pPr>
            <a:r>
              <a:rPr lang="da-DK" i="1" smtClean="0"/>
              <a:t>Flertallet har argumenterne i orden</a:t>
            </a:r>
            <a:endParaRPr lang="da-DK" b="1" i="1" smtClean="0"/>
          </a:p>
          <a:p>
            <a:endParaRPr lang="da-DK" b="1" i="1" smtClean="0"/>
          </a:p>
          <a:p>
            <a:r>
              <a:rPr lang="da-DK" b="1" i="1" smtClean="0"/>
              <a:t>MEN </a:t>
            </a:r>
            <a:r>
              <a:rPr lang="da-DK" b="1" smtClean="0"/>
              <a:t>…</a:t>
            </a:r>
          </a:p>
          <a:p>
            <a:pPr lvl="1">
              <a:buFontTx/>
              <a:buNone/>
            </a:pPr>
            <a:r>
              <a:rPr lang="da-DK" i="1" smtClean="0"/>
              <a:t>Mange TR står ofte alene uden hjælp fra fagforeningen</a:t>
            </a:r>
          </a:p>
          <a:p>
            <a:endParaRPr lang="da-DK" smtClean="0"/>
          </a:p>
          <a:p>
            <a:pPr lvl="1">
              <a:buFontTx/>
              <a:buNone/>
            </a:pPr>
            <a:r>
              <a:rPr lang="da-DK" i="1" smtClean="0"/>
              <a:t>Hver fjerde TR mangler salgsargumenter</a:t>
            </a:r>
          </a:p>
          <a:p>
            <a:pPr lvl="1">
              <a:buFontTx/>
              <a:buNone/>
            </a:pPr>
            <a:endParaRPr lang="da-DK" i="1" smtClean="0"/>
          </a:p>
          <a:p>
            <a:pPr lvl="1">
              <a:buFontTx/>
              <a:buNone/>
            </a:pPr>
            <a:r>
              <a:rPr lang="da-DK" i="1" smtClean="0"/>
              <a:t>En mindre gruppe følger </a:t>
            </a:r>
            <a:r>
              <a:rPr lang="da-DK" i="1" u="sng" smtClean="0"/>
              <a:t>ikke</a:t>
            </a:r>
            <a:r>
              <a:rPr lang="da-DK" i="1" smtClean="0"/>
              <a:t> fagforeningens opfordringer</a:t>
            </a:r>
          </a:p>
          <a:p>
            <a:pPr lvl="1">
              <a:buFontTx/>
              <a:buNone/>
            </a:pPr>
            <a:endParaRPr lang="da-DK" i="1" smtClean="0"/>
          </a:p>
          <a:p>
            <a:pPr lvl="1">
              <a:buFontTx/>
              <a:buNone/>
            </a:pPr>
            <a:endParaRPr lang="da-DK" i="1" smtClean="0"/>
          </a:p>
          <a:p>
            <a:endParaRPr lang="da-DK" i="1" smtClean="0"/>
          </a:p>
          <a:p>
            <a:endParaRPr lang="da-DK" i="1" smtClean="0"/>
          </a:p>
          <a:p>
            <a:endParaRPr lang="da-DK" i="1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</p:txBody>
      </p:sp>
      <p:sp>
        <p:nvSpPr>
          <p:cNvPr id="14340" name="Pladsholder til diasnumm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Dias </a:t>
            </a:r>
            <a:fld id="{D20292A3-0EF2-46EC-8AE4-1651A4D17D5F}" type="slidenum">
              <a:rPr lang="da-DK"/>
              <a:pPr/>
              <a:t>8</a:t>
            </a:fld>
            <a:endParaRPr lang="da-DK"/>
          </a:p>
        </p:txBody>
      </p:sp>
      <p:sp>
        <p:nvSpPr>
          <p:cNvPr id="14341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Forskningscenter for Arbejdsmarkeds- og Organisationsstudier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7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Dias </a:t>
            </a:r>
            <a:fld id="{9BD5D9D4-5049-4333-AFB9-DE61E292E543}" type="slidenum">
              <a:rPr lang="da-DK"/>
              <a:pPr/>
              <a:t>9</a:t>
            </a:fld>
            <a:endParaRPr lang="da-DK"/>
          </a:p>
        </p:txBody>
      </p:sp>
      <p:sp>
        <p:nvSpPr>
          <p:cNvPr id="15363" name="Rectangle 59"/>
          <p:cNvSpPr>
            <a:spLocks noGrp="1" noChangeArrowheads="1"/>
          </p:cNvSpPr>
          <p:nvPr>
            <p:ph type="ftr" sz="quarter" idx="15"/>
          </p:nvPr>
        </p:nvSpPr>
        <p:spPr>
          <a:noFill/>
        </p:spPr>
        <p:txBody>
          <a:bodyPr/>
          <a:lstStyle/>
          <a:p>
            <a:r>
              <a:rPr lang="da-DK" smtClean="0"/>
              <a:t>Forskningscenter for Arbejdsmarkeds- og Organisationsstudier</a:t>
            </a:r>
          </a:p>
        </p:txBody>
      </p:sp>
      <p:sp>
        <p:nvSpPr>
          <p:cNvPr id="15364" name="Rectangle 11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200900" cy="576262"/>
          </a:xfrm>
        </p:spPr>
        <p:txBody>
          <a:bodyPr/>
          <a:lstStyle/>
          <a:p>
            <a:pPr eaLnBrk="1" hangingPunct="1"/>
            <a:r>
              <a:rPr lang="da-DK" smtClean="0"/>
              <a:t>Fakta om TR-undersøgelsen anno 2010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idx="1"/>
          </p:nvPr>
        </p:nvSpPr>
        <p:spPr>
          <a:xfrm>
            <a:off x="1042988" y="1374775"/>
            <a:ext cx="6842125" cy="4214813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endParaRPr lang="da-DK" smtClean="0"/>
          </a:p>
          <a:p>
            <a:pPr marL="0" indent="0" eaLnBrk="1" hangingPunct="1">
              <a:buFontTx/>
              <a:buChar char="•"/>
            </a:pPr>
            <a:endParaRPr lang="da-DK" smtClean="0"/>
          </a:p>
          <a:p>
            <a:pPr marL="0" indent="0" eaLnBrk="1" hangingPunct="1"/>
            <a:endParaRPr lang="da-DK" smtClean="0"/>
          </a:p>
          <a:p>
            <a:pPr marL="0" indent="0" eaLnBrk="1" hangingPunct="1"/>
            <a:endParaRPr lang="da-DK" smtClean="0"/>
          </a:p>
        </p:txBody>
      </p:sp>
      <p:pic>
        <p:nvPicPr>
          <p:cNvPr id="15366" name="Picture 8" descr="faoslogo2hor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6453188"/>
            <a:ext cx="6477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1042988" y="1374775"/>
            <a:ext cx="70580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da-DK" sz="1600" b="1">
                <a:solidFill>
                  <a:srgbClr val="000000"/>
                </a:solidFill>
              </a:rPr>
              <a:t>Kvantitativ undersøgelse med:</a:t>
            </a:r>
            <a:r>
              <a:rPr lang="da-DK" sz="1600">
                <a:solidFill>
                  <a:srgbClr val="000000"/>
                </a:solidFill>
              </a:rPr>
              <a:t> samtlige TR fra 15 LO-forbund samt tilfældigt udvalgte SR, ledere og medarbejdere </a:t>
            </a:r>
            <a:endParaRPr lang="en-GB" sz="1600"/>
          </a:p>
          <a:p>
            <a:pPr marL="342900" indent="-342900" eaLnBrk="0" hangingPunct="0">
              <a:spcBef>
                <a:spcPct val="20000"/>
              </a:spcBef>
            </a:pPr>
            <a:endParaRPr lang="da-DK" sz="1600" b="1">
              <a:solidFill>
                <a:srgbClr val="000000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da-DK" sz="1600" b="1">
                <a:solidFill>
                  <a:srgbClr val="000000"/>
                </a:solidFill>
              </a:rPr>
              <a:t>Deltagere i undersøgelsen: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a-DK" sz="1600">
                <a:solidFill>
                  <a:srgbClr val="000000"/>
                </a:solidFill>
              </a:rPr>
              <a:t>7.877 tillidsrepræsentanter– svarprocent  48%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a-DK" sz="1600">
                <a:solidFill>
                  <a:srgbClr val="000000"/>
                </a:solidFill>
              </a:rPr>
              <a:t>3.117 sikkerhedsrepræsentanter - svarprocent 41%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endParaRPr lang="da-DK" sz="160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a-DK" sz="1600">
                <a:solidFill>
                  <a:srgbClr val="000000"/>
                </a:solidFill>
              </a:rPr>
              <a:t>1.475 kolleger – svarprocent 32%</a:t>
            </a:r>
          </a:p>
          <a:p>
            <a:pPr marL="1146175" lvl="2" indent="-22860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a-DK" sz="1600">
                <a:solidFill>
                  <a:srgbClr val="000000"/>
                </a:solidFill>
              </a:rPr>
              <a:t>1169 LO-medlemmer</a:t>
            </a:r>
          </a:p>
          <a:p>
            <a:pPr marL="1146175" lvl="2" indent="-22860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a-DK" sz="1600">
                <a:solidFill>
                  <a:srgbClr val="000000"/>
                </a:solidFill>
              </a:rPr>
              <a:t>164 fra de gule fagforeninger</a:t>
            </a:r>
          </a:p>
          <a:p>
            <a:pPr marL="1146175" lvl="2" indent="-22860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a-DK" sz="1600">
                <a:solidFill>
                  <a:srgbClr val="000000"/>
                </a:solidFill>
              </a:rPr>
              <a:t>142 uorganiserede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endParaRPr lang="da-DK" sz="160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a-DK" sz="1600">
                <a:solidFill>
                  <a:srgbClr val="000000"/>
                </a:solidFill>
              </a:rPr>
              <a:t>1.618 ledere – svarprocent 40%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endParaRPr lang="da-DK" sz="160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a-DK" sz="1600">
                <a:solidFill>
                  <a:srgbClr val="000000"/>
                </a:solidFill>
              </a:rPr>
              <a:t>225 afdelingsrepræsentanter – svarprocent 66%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endParaRPr lang="da-DK" sz="1600">
              <a:solidFill>
                <a:srgbClr val="000000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da-DK" sz="1600">
                <a:solidFill>
                  <a:srgbClr val="000000"/>
                </a:solidFill>
              </a:rPr>
              <a:t>Repræsentanter fra de 15 LO-forbund, der deltager i undersøgelsen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da-DK" sz="1400">
                <a:solidFill>
                  <a:srgbClr val="00000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f_dk">
  <a:themeElements>
    <a:clrScheme name="samf_dk 1">
      <a:dk1>
        <a:srgbClr val="6E6E6E"/>
      </a:dk1>
      <a:lt1>
        <a:srgbClr val="FFFFFF"/>
      </a:lt1>
      <a:dk2>
        <a:srgbClr val="FF3718"/>
      </a:dk2>
      <a:lt2>
        <a:srgbClr val="6E6E6E"/>
      </a:lt2>
      <a:accent1>
        <a:srgbClr val="FF3718"/>
      </a:accent1>
      <a:accent2>
        <a:srgbClr val="FF5033"/>
      </a:accent2>
      <a:accent3>
        <a:srgbClr val="FFFFFF"/>
      </a:accent3>
      <a:accent4>
        <a:srgbClr val="5D5D5D"/>
      </a:accent4>
      <a:accent5>
        <a:srgbClr val="FFAEAB"/>
      </a:accent5>
      <a:accent6>
        <a:srgbClr val="E7482D"/>
      </a:accent6>
      <a:hlink>
        <a:srgbClr val="FF826D"/>
      </a:hlink>
      <a:folHlink>
        <a:srgbClr val="FFBEB3"/>
      </a:folHlink>
    </a:clrScheme>
    <a:fontScheme name="samf_d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f_dk 1">
        <a:dk1>
          <a:srgbClr val="6E6E6E"/>
        </a:dk1>
        <a:lt1>
          <a:srgbClr val="FFFFFF"/>
        </a:lt1>
        <a:dk2>
          <a:srgbClr val="FF3718"/>
        </a:dk2>
        <a:lt2>
          <a:srgbClr val="6E6E6E"/>
        </a:lt2>
        <a:accent1>
          <a:srgbClr val="FF3718"/>
        </a:accent1>
        <a:accent2>
          <a:srgbClr val="FF5033"/>
        </a:accent2>
        <a:accent3>
          <a:srgbClr val="FFFFFF"/>
        </a:accent3>
        <a:accent4>
          <a:srgbClr val="5D5D5D"/>
        </a:accent4>
        <a:accent5>
          <a:srgbClr val="FFAEAB"/>
        </a:accent5>
        <a:accent6>
          <a:srgbClr val="E7482D"/>
        </a:accent6>
        <a:hlink>
          <a:srgbClr val="FF826D"/>
        </a:hlink>
        <a:folHlink>
          <a:srgbClr val="FFBEB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3259</TotalTime>
  <Words>332</Words>
  <Application>Microsoft Office PowerPoint</Application>
  <PresentationFormat>Skærmshow (4:3)</PresentationFormat>
  <Paragraphs>169</Paragraphs>
  <Slides>9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5" baseType="lpstr">
      <vt:lpstr>Verdana</vt:lpstr>
      <vt:lpstr>ＭＳ Ｐゴシック</vt:lpstr>
      <vt:lpstr>Arial</vt:lpstr>
      <vt:lpstr>Wingdings</vt:lpstr>
      <vt:lpstr>Times New Roman</vt:lpstr>
      <vt:lpstr>samf_dk</vt:lpstr>
      <vt:lpstr>Dias nummer 1</vt:lpstr>
      <vt:lpstr>Gule og uorganiserede på arbejdspladserne</vt:lpstr>
      <vt:lpstr>Rekruttering af nye medlemmer - hvem gør hvad?</vt:lpstr>
      <vt:lpstr>Rekruttering af nye medlemmer - hvem gør hvad?</vt:lpstr>
      <vt:lpstr>Fagforeningens og TR’s rekrutteringsstrategier – konkrete initiativer</vt:lpstr>
      <vt:lpstr>Fagforeningens og TR’s rekrutteringsstrategier – konkrete initiativer</vt:lpstr>
      <vt:lpstr>Medlemsrekruttering – ikke altid en let opgave!</vt:lpstr>
      <vt:lpstr>Opsamling og diskussion</vt:lpstr>
      <vt:lpstr>Fakta om TR-undersøgelsen anno 2010</vt:lpstr>
    </vt:vector>
  </TitlesOfParts>
  <Company>Københavns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install</dc:creator>
  <cp:lastModifiedBy>socAE</cp:lastModifiedBy>
  <cp:revision>598</cp:revision>
  <dcterms:created xsi:type="dcterms:W3CDTF">2005-11-10T15:02:29Z</dcterms:created>
  <dcterms:modified xsi:type="dcterms:W3CDTF">2012-09-20T13:50:50Z</dcterms:modified>
</cp:coreProperties>
</file>