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13"/>
  </p:notesMasterIdLst>
  <p:handoutMasterIdLst>
    <p:handoutMasterId r:id="rId14"/>
  </p:handoutMasterIdLst>
  <p:sldIdLst>
    <p:sldId id="271" r:id="rId2"/>
    <p:sldId id="455" r:id="rId3"/>
    <p:sldId id="445" r:id="rId4"/>
    <p:sldId id="446" r:id="rId5"/>
    <p:sldId id="454" r:id="rId6"/>
    <p:sldId id="456" r:id="rId7"/>
    <p:sldId id="458" r:id="rId8"/>
    <p:sldId id="453" r:id="rId9"/>
    <p:sldId id="448" r:id="rId10"/>
    <p:sldId id="451" r:id="rId11"/>
    <p:sldId id="460" r:id="rId12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0" autoAdjust="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orient="horz" pos="936"/>
        <p:guide orient="horz" pos="391"/>
        <p:guide orient="horz" pos="3975"/>
        <p:guide orient="horz" pos="1030"/>
        <p:guide pos="7312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da-DK" smtClean="0"/>
              <a:t>20-11-2023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20-11-2023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Click to 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5909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9893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791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977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557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6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41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965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9995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6842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606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610733C-9034-4EF1-A134-C713BE098F55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4C8-09F9-49F3-9200-F6E55E50E9FD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2C5F-F0E5-452B-A2F2-3EA33BA229B5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venstr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</a:t>
            </a:r>
            <a:r>
              <a:rPr lang="da-DK" sz="2400" spc="100" dirty="0">
                <a:solidFill>
                  <a:schemeClr val="bg1"/>
                </a:solidFill>
                <a:latin typeface="+mj-lt"/>
                <a:cs typeface="Microsoft New Tai Lue"/>
              </a:rPr>
              <a:t/>
            </a:r>
            <a:br>
              <a:rPr lang="da-DK" sz="2400" spc="100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da-DK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6445-93A7-4948-90C3-5E545867631D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D51-CB30-4E30-94A9-3C7B4B0535D6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</a:t>
            </a:r>
            <a:br>
              <a:rPr lang="da-DK" dirty="0"/>
            </a:br>
            <a:r>
              <a:rPr lang="da-DK" dirty="0"/>
              <a:t>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4329-2AA9-435B-BDB4-F4C3408B6DCE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4807-3496-47E8-915B-96DB96A167BC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03B-DE17-4D8C-BE2B-1AD42424342D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ejlede tek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4F7B-C476-4203-AE9B-5470D905B3E4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63C-5D45-41B3-8FA7-E4A3C28213BA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C15-2114-4FA8-A531-51E467CB49E5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64773BD-B564-4031-8BC1-8FE44AEFACDB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E5B2-C656-407A-ACD0-1DF350477539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4:3-format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formaterne 4:3 og 16:9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”tom”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henholdsvis 4:3- og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da-DK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333159E-FBB4-453B-BB73-EC3ABA0B9EC3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2EBC29C-0917-4C4D-9E80-3B6188930562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8880D59A-D7B0-4B9B-8B78-E4C3DDBABBD4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ACD5312-4BB5-4AD3-ABB6-C66798F20444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EAA-BA47-4F55-BB2A-ABDD4DBF5CDE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542C-E4D2-4366-8573-42718107279F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4276E65D-4FB3-40ED-B65A-20F69F4A226A}" type="datetime1">
              <a:rPr lang="da-DK" smtClean="0"/>
              <a:t>20-11-2023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C29C-0917-4C4D-9E80-3B6188930562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sz="1600" dirty="0"/>
              <a:t>20. </a:t>
            </a:r>
            <a:r>
              <a:rPr lang="en-GB" sz="1600" dirty="0" err="1"/>
              <a:t>november</a:t>
            </a:r>
            <a:r>
              <a:rPr lang="en-GB" sz="1600" dirty="0"/>
              <a:t> 2023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 professor, </a:t>
            </a:r>
            <a:r>
              <a:rPr lang="en-GB" sz="1600" dirty="0" err="1"/>
              <a:t>dr.</a:t>
            </a:r>
            <a:r>
              <a:rPr lang="en-GB" sz="1600" dirty="0"/>
              <a:t> </a:t>
            </a:r>
            <a:r>
              <a:rPr lang="en-GB" sz="1600" dirty="0" err="1"/>
              <a:t>jur</a:t>
            </a:r>
            <a:r>
              <a:rPr lang="en-GB" sz="1600" dirty="0"/>
              <a:t>. Jens Kristiansen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endParaRPr lang="da-DK" sz="1800" b="1" dirty="0"/>
          </a:p>
          <a:p>
            <a:pPr algn="ctr"/>
            <a:r>
              <a:rPr lang="da-DK" sz="1800" b="1" dirty="0"/>
              <a:t>Soloselvstændiges adgang til </a:t>
            </a:r>
          </a:p>
          <a:p>
            <a:pPr algn="ctr"/>
            <a:r>
              <a:rPr lang="da-DK" sz="1800" b="1" dirty="0"/>
              <a:t>at indgå kollektive aftaler</a:t>
            </a:r>
          </a:p>
          <a:p>
            <a:pPr algn="ctr"/>
            <a:endParaRPr lang="da-DK" sz="1800" b="1" dirty="0"/>
          </a:p>
        </p:txBody>
      </p:sp>
    </p:spTree>
    <p:extLst>
      <p:ext uri="{BB962C8B-B14F-4D97-AF65-F5344CB8AC3E}">
        <p14:creationId xmlns:p14="http://schemas.microsoft.com/office/powerpoint/2010/main" val="1181800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E7B1-5604-6FE7-C203-FDFFE5357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DE32B-D958-0087-4D68-C29614F24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Er </a:t>
            </a:r>
            <a:r>
              <a:rPr lang="en-GB" sz="2000" dirty="0" err="1"/>
              <a:t>kollektive</a:t>
            </a:r>
            <a:r>
              <a:rPr lang="en-GB" sz="2000" dirty="0"/>
              <a:t> </a:t>
            </a:r>
            <a:r>
              <a:rPr lang="en-GB" sz="2000" dirty="0" err="1"/>
              <a:t>kampskridt</a:t>
            </a:r>
            <a:r>
              <a:rPr lang="en-GB" sz="2000" dirty="0"/>
              <a:t> for </a:t>
            </a:r>
            <a:r>
              <a:rPr lang="en-GB" sz="2000" dirty="0" err="1"/>
              <a:t>soloselvstændige</a:t>
            </a:r>
            <a:r>
              <a:rPr lang="en-GB" sz="2000" dirty="0"/>
              <a:t> </a:t>
            </a:r>
            <a:r>
              <a:rPr lang="en-GB" sz="2000" dirty="0" err="1"/>
              <a:t>lovlige</a:t>
            </a:r>
            <a:r>
              <a:rPr lang="en-GB" sz="2000" dirty="0"/>
              <a:t>?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err="1"/>
              <a:t>Kommissionens</a:t>
            </a:r>
            <a:r>
              <a:rPr lang="en-GB" sz="2000" dirty="0"/>
              <a:t> </a:t>
            </a:r>
            <a:r>
              <a:rPr lang="en-GB" sz="2000" dirty="0" err="1"/>
              <a:t>retningslinjer</a:t>
            </a:r>
            <a:r>
              <a:rPr lang="en-GB" sz="2000" dirty="0"/>
              <a:t> </a:t>
            </a:r>
            <a:r>
              <a:rPr lang="en-GB" sz="2000" dirty="0" err="1"/>
              <a:t>forholder</a:t>
            </a:r>
            <a:r>
              <a:rPr lang="en-GB" sz="2000" dirty="0"/>
              <a:t> sig </a:t>
            </a:r>
            <a:r>
              <a:rPr lang="en-GB" sz="2000" dirty="0" err="1"/>
              <a:t>ikke</a:t>
            </a:r>
            <a:r>
              <a:rPr lang="en-GB" sz="2000" dirty="0"/>
              <a:t> </a:t>
            </a:r>
            <a:r>
              <a:rPr lang="en-GB" sz="2000" dirty="0" err="1"/>
              <a:t>til</a:t>
            </a:r>
            <a:r>
              <a:rPr lang="en-GB" sz="2000" dirty="0"/>
              <a:t> </a:t>
            </a:r>
            <a:r>
              <a:rPr lang="en-GB" sz="2000" dirty="0" err="1"/>
              <a:t>kollektive</a:t>
            </a:r>
            <a:r>
              <a:rPr lang="en-GB" sz="2000" dirty="0"/>
              <a:t> </a:t>
            </a:r>
            <a:r>
              <a:rPr lang="en-GB" sz="2000" dirty="0" err="1"/>
              <a:t>kampskridt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- </a:t>
            </a:r>
            <a:r>
              <a:rPr lang="en-GB" sz="2000" dirty="0" err="1"/>
              <a:t>nærliggende</a:t>
            </a:r>
            <a:r>
              <a:rPr lang="en-GB" sz="2000" dirty="0"/>
              <a:t> at de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err="1"/>
              <a:t>benyttes</a:t>
            </a:r>
            <a:r>
              <a:rPr lang="en-GB" sz="2000" dirty="0"/>
              <a:t> for </a:t>
            </a:r>
            <a:r>
              <a:rPr lang="en-GB" sz="2000" dirty="0" err="1"/>
              <a:t>aftaler</a:t>
            </a:r>
            <a:r>
              <a:rPr lang="en-GB" sz="2000" dirty="0"/>
              <a:t>, der er </a:t>
            </a:r>
            <a:r>
              <a:rPr lang="en-GB" sz="2000" dirty="0" err="1"/>
              <a:t>forenelige</a:t>
            </a:r>
            <a:r>
              <a:rPr lang="en-GB" sz="2000" dirty="0"/>
              <a:t> med </a:t>
            </a:r>
            <a:r>
              <a:rPr lang="en-GB" sz="2000" dirty="0" err="1"/>
              <a:t>retningslinjerne</a:t>
            </a:r>
            <a:endParaRPr lang="en-GB" sz="2000" dirty="0"/>
          </a:p>
          <a:p>
            <a:pPr marL="0" indent="0">
              <a:buNone/>
            </a:pPr>
            <a:endParaRPr lang="en-GB" sz="1000" dirty="0"/>
          </a:p>
          <a:p>
            <a:r>
              <a:rPr lang="en-GB" sz="2000" dirty="0" err="1"/>
              <a:t>Kollektive</a:t>
            </a:r>
            <a:r>
              <a:rPr lang="en-GB" sz="2000" dirty="0"/>
              <a:t> </a:t>
            </a:r>
            <a:r>
              <a:rPr lang="en-GB" sz="2000" dirty="0" err="1"/>
              <a:t>kampskridt</a:t>
            </a:r>
            <a:r>
              <a:rPr lang="en-GB" sz="2000" dirty="0"/>
              <a:t> for </a:t>
            </a:r>
            <a:r>
              <a:rPr lang="en-GB" sz="2000" dirty="0" err="1"/>
              <a:t>soloselvstændige</a:t>
            </a:r>
            <a:r>
              <a:rPr lang="en-GB" sz="2000" dirty="0"/>
              <a:t> </a:t>
            </a:r>
            <a:r>
              <a:rPr lang="en-GB" sz="2000" dirty="0" err="1"/>
              <a:t>formentlig</a:t>
            </a:r>
            <a:r>
              <a:rPr lang="en-GB" sz="2000" dirty="0"/>
              <a:t> </a:t>
            </a:r>
            <a:r>
              <a:rPr lang="en-GB" sz="2000" dirty="0" err="1"/>
              <a:t>lovlige</a:t>
            </a:r>
            <a:r>
              <a:rPr lang="en-GB" sz="2000" dirty="0"/>
              <a:t> </a:t>
            </a:r>
            <a:r>
              <a:rPr lang="en-GB" sz="2000" dirty="0" err="1"/>
              <a:t>efter</a:t>
            </a:r>
            <a:r>
              <a:rPr lang="en-GB" sz="2000" dirty="0"/>
              <a:t> </a:t>
            </a:r>
            <a:r>
              <a:rPr lang="en-GB" sz="2000" dirty="0" err="1"/>
              <a:t>dansk</a:t>
            </a:r>
            <a:r>
              <a:rPr lang="en-GB" sz="2000" dirty="0"/>
              <a:t> ret </a:t>
            </a:r>
          </a:p>
          <a:p>
            <a:pPr marL="0" indent="0">
              <a:buNone/>
            </a:pPr>
            <a:r>
              <a:rPr lang="en-GB" sz="2000" dirty="0"/>
              <a:t>     - </a:t>
            </a:r>
            <a:r>
              <a:rPr lang="en-GB" sz="2000" dirty="0" err="1"/>
              <a:t>hvis</a:t>
            </a:r>
            <a:r>
              <a:rPr lang="en-GB" sz="2000" dirty="0"/>
              <a:t> de </a:t>
            </a:r>
            <a:r>
              <a:rPr lang="en-GB" sz="2000" dirty="0" err="1"/>
              <a:t>ikke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den </a:t>
            </a:r>
            <a:r>
              <a:rPr lang="en-GB" sz="2000" dirty="0" err="1"/>
              <a:t>konkrete</a:t>
            </a:r>
            <a:r>
              <a:rPr lang="en-GB" sz="2000" dirty="0"/>
              <a:t> situation er </a:t>
            </a:r>
            <a:r>
              <a:rPr lang="en-GB" sz="2000" dirty="0" err="1"/>
              <a:t>i</a:t>
            </a:r>
            <a:r>
              <a:rPr lang="en-GB" sz="2000" dirty="0"/>
              <a:t> strid med </a:t>
            </a:r>
            <a:r>
              <a:rPr lang="en-GB" sz="2000" dirty="0" err="1"/>
              <a:t>konkurrenceretlige</a:t>
            </a:r>
            <a:r>
              <a:rPr lang="en-GB" sz="2000" dirty="0"/>
              <a:t> </a:t>
            </a:r>
            <a:r>
              <a:rPr lang="en-GB" sz="2000" dirty="0" err="1"/>
              <a:t>principper</a:t>
            </a:r>
            <a:endParaRPr lang="en-GB" sz="2000" dirty="0"/>
          </a:p>
          <a:p>
            <a:pPr marL="0" indent="0">
              <a:buNone/>
            </a:pPr>
            <a:endParaRPr lang="en-GB" sz="1000" dirty="0"/>
          </a:p>
          <a:p>
            <a:r>
              <a:rPr lang="en-GB" sz="2000" dirty="0" err="1"/>
              <a:t>Kollektive</a:t>
            </a:r>
            <a:r>
              <a:rPr lang="en-GB" sz="2000" dirty="0"/>
              <a:t> </a:t>
            </a:r>
            <a:r>
              <a:rPr lang="en-GB" sz="2000" dirty="0" err="1"/>
              <a:t>kampskridt</a:t>
            </a:r>
            <a:r>
              <a:rPr lang="en-GB" sz="2000" dirty="0"/>
              <a:t> for </a:t>
            </a:r>
            <a:r>
              <a:rPr lang="en-GB" sz="2000" dirty="0" err="1"/>
              <a:t>soloselstændige</a:t>
            </a:r>
            <a:r>
              <a:rPr lang="en-GB" sz="2000" dirty="0"/>
              <a:t> er </a:t>
            </a:r>
            <a:r>
              <a:rPr lang="en-GB" sz="2000" dirty="0" err="1"/>
              <a:t>formentlig</a:t>
            </a:r>
            <a:r>
              <a:rPr lang="en-GB" sz="2000" dirty="0"/>
              <a:t> </a:t>
            </a:r>
            <a:r>
              <a:rPr lang="en-GB" sz="2000" dirty="0" err="1"/>
              <a:t>undergivet</a:t>
            </a:r>
            <a:r>
              <a:rPr lang="en-GB" sz="2000" dirty="0"/>
              <a:t> </a:t>
            </a:r>
            <a:r>
              <a:rPr lang="en-GB" sz="2000" dirty="0" err="1"/>
              <a:t>visse</a:t>
            </a:r>
            <a:r>
              <a:rPr lang="en-GB" sz="2000" dirty="0"/>
              <a:t> </a:t>
            </a:r>
            <a:r>
              <a:rPr lang="en-GB" sz="2000" dirty="0" err="1"/>
              <a:t>grænser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- de </a:t>
            </a:r>
            <a:r>
              <a:rPr lang="en-GB" sz="2000" dirty="0" err="1"/>
              <a:t>generelle</a:t>
            </a:r>
            <a:r>
              <a:rPr lang="en-GB" sz="2000" dirty="0"/>
              <a:t> </a:t>
            </a:r>
            <a:r>
              <a:rPr lang="en-GB" sz="2000" dirty="0" err="1"/>
              <a:t>grænser</a:t>
            </a:r>
            <a:r>
              <a:rPr lang="en-GB" sz="2000" dirty="0"/>
              <a:t> for </a:t>
            </a:r>
            <a:r>
              <a:rPr lang="en-GB" sz="2000" dirty="0" err="1"/>
              <a:t>konflikter</a:t>
            </a:r>
            <a:r>
              <a:rPr lang="en-GB" sz="2000" dirty="0"/>
              <a:t> med </a:t>
            </a:r>
            <a:r>
              <a:rPr lang="en-GB" sz="2000" dirty="0" err="1"/>
              <a:t>lønmodtagere</a:t>
            </a:r>
            <a:r>
              <a:rPr lang="en-GB" sz="2000" dirty="0"/>
              <a:t> </a:t>
            </a:r>
            <a:r>
              <a:rPr lang="en-GB" sz="2000" dirty="0" err="1"/>
              <a:t>vil</a:t>
            </a:r>
            <a:r>
              <a:rPr lang="en-GB" sz="2000" dirty="0"/>
              <a:t> </a:t>
            </a:r>
            <a:r>
              <a:rPr lang="en-GB" sz="2000" dirty="0" err="1"/>
              <a:t>formentlig</a:t>
            </a:r>
            <a:r>
              <a:rPr lang="en-GB" sz="2000" dirty="0"/>
              <a:t> </a:t>
            </a:r>
            <a:r>
              <a:rPr lang="en-GB" sz="2000" dirty="0" err="1"/>
              <a:t>være</a:t>
            </a:r>
            <a:r>
              <a:rPr lang="en-GB" sz="2000" dirty="0"/>
              <a:t> </a:t>
            </a:r>
            <a:r>
              <a:rPr lang="en-GB" sz="2000" dirty="0" err="1"/>
              <a:t>vejledende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686C5-7C0C-892F-33EA-B8299104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F0542-B838-7153-4B7A-12C4F74D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184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8D9D-1566-AE39-5097-F41D38F2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AD564-CDCF-75CF-C947-FC0106E5D1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err="1"/>
              <a:t>Konflikten</a:t>
            </a:r>
            <a:r>
              <a:rPr lang="en-GB" sz="2000" dirty="0"/>
              <a:t> </a:t>
            </a:r>
            <a:r>
              <a:rPr lang="en-GB" sz="2000" dirty="0" err="1"/>
              <a:t>involverer</a:t>
            </a:r>
            <a:r>
              <a:rPr lang="en-GB" sz="2000" dirty="0"/>
              <a:t> </a:t>
            </a:r>
            <a:r>
              <a:rPr lang="en-GB" sz="2000" dirty="0" err="1"/>
              <a:t>lønmodtagere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err="1"/>
              <a:t>Arbejdsretten</a:t>
            </a:r>
            <a:r>
              <a:rPr lang="en-GB" sz="2000" dirty="0"/>
              <a:t> er </a:t>
            </a:r>
            <a:r>
              <a:rPr lang="en-GB" sz="2000" dirty="0" err="1"/>
              <a:t>kompetent</a:t>
            </a:r>
            <a:r>
              <a:rPr lang="en-GB" sz="2000" dirty="0"/>
              <a:t> (for alle former for </a:t>
            </a:r>
            <a:r>
              <a:rPr lang="en-GB" sz="2000" dirty="0" err="1"/>
              <a:t>kampskridt</a:t>
            </a:r>
            <a:r>
              <a:rPr lang="en-GB" sz="2000" dirty="0"/>
              <a:t>)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/>
              <a:t>Vid </a:t>
            </a:r>
            <a:r>
              <a:rPr lang="en-GB" sz="2000" dirty="0" err="1"/>
              <a:t>konfliktret</a:t>
            </a:r>
            <a:r>
              <a:rPr lang="en-GB" sz="2000" dirty="0"/>
              <a:t> </a:t>
            </a:r>
            <a:r>
              <a:rPr lang="en-GB" sz="2000" dirty="0" err="1"/>
              <a:t>inden</a:t>
            </a:r>
            <a:r>
              <a:rPr lang="en-GB" sz="2000" dirty="0"/>
              <a:t> for </a:t>
            </a:r>
            <a:r>
              <a:rPr lang="en-GB" sz="2000" dirty="0" err="1"/>
              <a:t>rammerne</a:t>
            </a:r>
            <a:r>
              <a:rPr lang="en-GB" sz="2000" dirty="0"/>
              <a:t> </a:t>
            </a:r>
            <a:r>
              <a:rPr lang="en-GB" sz="2000" dirty="0" err="1"/>
              <a:t>af</a:t>
            </a:r>
            <a:r>
              <a:rPr lang="en-GB" sz="2000" dirty="0"/>
              <a:t> </a:t>
            </a:r>
            <a:r>
              <a:rPr lang="en-GB" sz="2000" dirty="0" err="1"/>
              <a:t>nogle</a:t>
            </a:r>
            <a:r>
              <a:rPr lang="en-GB" sz="2000" dirty="0"/>
              <a:t> </a:t>
            </a:r>
            <a:r>
              <a:rPr lang="en-GB" sz="2000" dirty="0" err="1"/>
              <a:t>almene</a:t>
            </a:r>
            <a:r>
              <a:rPr lang="en-GB" sz="2000" dirty="0"/>
              <a:t> </a:t>
            </a:r>
            <a:r>
              <a:rPr lang="en-GB" sz="2000" dirty="0" err="1"/>
              <a:t>principper</a:t>
            </a:r>
            <a:endParaRPr lang="en-GB" sz="2000" dirty="0"/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/>
              <a:t>En </a:t>
            </a:r>
            <a:r>
              <a:rPr lang="en-GB" sz="2000" dirty="0" err="1"/>
              <a:t>ulovlig</a:t>
            </a:r>
            <a:r>
              <a:rPr lang="en-GB" sz="2000" dirty="0"/>
              <a:t> </a:t>
            </a:r>
            <a:r>
              <a:rPr lang="en-GB" sz="2000" dirty="0" err="1"/>
              <a:t>konflikt</a:t>
            </a:r>
            <a:r>
              <a:rPr lang="en-GB" sz="2000" dirty="0"/>
              <a:t>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err="1"/>
              <a:t>bl.a</a:t>
            </a:r>
            <a:r>
              <a:rPr lang="en-GB" sz="2000" dirty="0"/>
              <a:t>. </a:t>
            </a:r>
            <a:r>
              <a:rPr lang="en-GB" sz="2000" dirty="0" err="1"/>
              <a:t>medføre</a:t>
            </a:r>
            <a:r>
              <a:rPr lang="en-GB" sz="2000" dirty="0"/>
              <a:t> et </a:t>
            </a:r>
            <a:r>
              <a:rPr lang="en-GB" sz="2000" dirty="0" err="1"/>
              <a:t>erstatningsansvar</a:t>
            </a:r>
            <a:r>
              <a:rPr lang="en-GB" sz="2000" dirty="0"/>
              <a:t> for det </a:t>
            </a:r>
            <a:r>
              <a:rPr lang="en-GB" sz="2000" dirty="0" err="1"/>
              <a:t>lidte</a:t>
            </a:r>
            <a:r>
              <a:rPr lang="en-GB" sz="2000" dirty="0"/>
              <a:t> tab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6F06A-E911-0113-BB9D-B12FB0617D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err="1"/>
              <a:t>Konflikten</a:t>
            </a:r>
            <a:r>
              <a:rPr lang="en-GB" sz="2000" dirty="0"/>
              <a:t> </a:t>
            </a:r>
            <a:r>
              <a:rPr lang="en-GB" sz="2000" dirty="0" err="1"/>
              <a:t>involverer</a:t>
            </a:r>
            <a:r>
              <a:rPr lang="en-GB" sz="2000" dirty="0"/>
              <a:t> </a:t>
            </a:r>
            <a:r>
              <a:rPr lang="en-GB" sz="2000" dirty="0" err="1" smtClean="0"/>
              <a:t>soloselvstændige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De </a:t>
            </a:r>
            <a:r>
              <a:rPr lang="en-GB" sz="2000" dirty="0" err="1"/>
              <a:t>almindelige</a:t>
            </a:r>
            <a:r>
              <a:rPr lang="en-GB" sz="2000" dirty="0"/>
              <a:t> </a:t>
            </a:r>
            <a:r>
              <a:rPr lang="en-GB" sz="2000" dirty="0" err="1"/>
              <a:t>domstole</a:t>
            </a:r>
            <a:r>
              <a:rPr lang="en-GB" sz="2000" dirty="0"/>
              <a:t> </a:t>
            </a:r>
            <a:r>
              <a:rPr lang="en-GB" sz="2000" dirty="0" err="1"/>
              <a:t>formentlig</a:t>
            </a:r>
            <a:r>
              <a:rPr lang="en-GB" sz="2000" dirty="0"/>
              <a:t> </a:t>
            </a:r>
            <a:r>
              <a:rPr lang="en-GB" sz="2000" dirty="0" err="1"/>
              <a:t>kompetente</a:t>
            </a:r>
            <a:r>
              <a:rPr lang="en-GB" sz="2000" dirty="0"/>
              <a:t> (</a:t>
            </a:r>
            <a:r>
              <a:rPr lang="en-GB" sz="2000" dirty="0" err="1"/>
              <a:t>parterne</a:t>
            </a:r>
            <a:r>
              <a:rPr lang="en-GB" sz="2000" dirty="0"/>
              <a:t>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err="1"/>
              <a:t>aftale</a:t>
            </a:r>
            <a:r>
              <a:rPr lang="en-GB" sz="2000" dirty="0"/>
              <a:t> </a:t>
            </a:r>
            <a:r>
              <a:rPr lang="en-GB" sz="2000" dirty="0" err="1"/>
              <a:t>voldgift</a:t>
            </a:r>
            <a:r>
              <a:rPr lang="en-GB" sz="2000" dirty="0"/>
              <a:t>)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 err="1"/>
              <a:t>Formentlig</a:t>
            </a:r>
            <a:r>
              <a:rPr lang="en-GB" sz="2000" dirty="0"/>
              <a:t> </a:t>
            </a:r>
            <a:r>
              <a:rPr lang="en-GB" sz="2000" dirty="0" err="1"/>
              <a:t>konfliktret</a:t>
            </a:r>
            <a:r>
              <a:rPr lang="en-GB" sz="2000" dirty="0"/>
              <a:t>, </a:t>
            </a:r>
            <a:r>
              <a:rPr lang="en-GB" sz="2000" dirty="0" err="1"/>
              <a:t>hvis</a:t>
            </a:r>
            <a:r>
              <a:rPr lang="en-GB" sz="2000" dirty="0"/>
              <a:t> </a:t>
            </a:r>
            <a:r>
              <a:rPr lang="en-GB" sz="2000" dirty="0" err="1"/>
              <a:t>konflikten</a:t>
            </a:r>
            <a:r>
              <a:rPr lang="en-GB" sz="2000" dirty="0"/>
              <a:t> </a:t>
            </a:r>
            <a:r>
              <a:rPr lang="en-GB" sz="2000" dirty="0" err="1"/>
              <a:t>ikke</a:t>
            </a:r>
            <a:r>
              <a:rPr lang="en-GB" sz="2000" dirty="0"/>
              <a:t> </a:t>
            </a:r>
            <a:r>
              <a:rPr lang="en-GB" sz="2000" dirty="0" err="1" smtClean="0"/>
              <a:t>er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strid</a:t>
            </a:r>
            <a:r>
              <a:rPr lang="en-GB" sz="2000" dirty="0" smtClean="0"/>
              <a:t> med </a:t>
            </a:r>
            <a:r>
              <a:rPr lang="en-GB" sz="2000" dirty="0" err="1" smtClean="0"/>
              <a:t>konkurrenceretten</a:t>
            </a:r>
            <a:endParaRPr lang="en-GB" sz="2000" dirty="0"/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/>
              <a:t>De </a:t>
            </a:r>
            <a:r>
              <a:rPr lang="en-GB" sz="2000" dirty="0" err="1"/>
              <a:t>almene</a:t>
            </a:r>
            <a:r>
              <a:rPr lang="en-GB" sz="2000" dirty="0"/>
              <a:t> </a:t>
            </a:r>
            <a:r>
              <a:rPr lang="en-GB" sz="2000" dirty="0" err="1"/>
              <a:t>principper</a:t>
            </a:r>
            <a:r>
              <a:rPr lang="en-GB" sz="2000" dirty="0"/>
              <a:t> for </a:t>
            </a:r>
            <a:r>
              <a:rPr lang="en-GB" sz="2000" dirty="0" err="1"/>
              <a:t>arbejdsretlige</a:t>
            </a:r>
            <a:r>
              <a:rPr lang="en-GB" sz="2000" dirty="0"/>
              <a:t> </a:t>
            </a:r>
            <a:r>
              <a:rPr lang="en-GB" sz="2000" dirty="0" err="1"/>
              <a:t>konflikter</a:t>
            </a:r>
            <a:r>
              <a:rPr lang="en-GB" sz="2000" dirty="0"/>
              <a:t> </a:t>
            </a:r>
            <a:r>
              <a:rPr lang="en-GB" sz="2000" dirty="0" err="1"/>
              <a:t>vil</a:t>
            </a:r>
            <a:r>
              <a:rPr lang="en-GB" sz="2000" dirty="0"/>
              <a:t> </a:t>
            </a:r>
            <a:r>
              <a:rPr lang="en-GB" sz="2000" dirty="0" err="1"/>
              <a:t>formentlig</a:t>
            </a:r>
            <a:r>
              <a:rPr lang="en-GB" sz="2000" dirty="0"/>
              <a:t> </a:t>
            </a:r>
            <a:r>
              <a:rPr lang="en-GB" sz="2000" dirty="0" err="1"/>
              <a:t>være</a:t>
            </a:r>
            <a:r>
              <a:rPr lang="en-GB" sz="2000" dirty="0"/>
              <a:t> </a:t>
            </a:r>
            <a:r>
              <a:rPr lang="en-GB" sz="2000" dirty="0" err="1"/>
              <a:t>vejledende</a:t>
            </a:r>
            <a:r>
              <a:rPr lang="en-GB" sz="2000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99D7F-FF8B-47CA-C36B-2F95F6FAA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EAA-BA47-4F55-BB2A-ABDD4DBF5CDE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0B034-9288-4523-0F52-01EFCC4C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658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35D9-8924-9F89-B44F-39E19108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744DC-5C27-1DF8-48DA-C6A8514D7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 algn="ctr">
              <a:buNone/>
            </a:pPr>
            <a:r>
              <a:rPr lang="en-GB" sz="2000" dirty="0" err="1"/>
              <a:t>Præsentation</a:t>
            </a:r>
            <a:r>
              <a:rPr lang="en-GB" sz="2000" dirty="0"/>
              <a:t> </a:t>
            </a:r>
            <a:r>
              <a:rPr lang="en-GB" sz="2000" dirty="0" err="1"/>
              <a:t>af</a:t>
            </a:r>
            <a:r>
              <a:rPr lang="en-GB" sz="2000" dirty="0"/>
              <a:t> </a:t>
            </a:r>
            <a:r>
              <a:rPr lang="en-GB" sz="2000" dirty="0" err="1"/>
              <a:t>rapporten</a:t>
            </a: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“</a:t>
            </a:r>
            <a:r>
              <a:rPr lang="en-GB" sz="2000" dirty="0" err="1"/>
              <a:t>Soloselvstændiges</a:t>
            </a:r>
            <a:r>
              <a:rPr lang="en-GB" sz="2000" dirty="0"/>
              <a:t> </a:t>
            </a:r>
            <a:r>
              <a:rPr lang="en-GB" sz="2000" dirty="0" err="1"/>
              <a:t>adgang</a:t>
            </a:r>
            <a:r>
              <a:rPr lang="en-GB" sz="2000" dirty="0"/>
              <a:t> </a:t>
            </a:r>
            <a:r>
              <a:rPr lang="en-GB" sz="2000" dirty="0" err="1"/>
              <a:t>til</a:t>
            </a:r>
            <a:r>
              <a:rPr lang="en-GB" sz="2000" dirty="0"/>
              <a:t> at </a:t>
            </a:r>
            <a:r>
              <a:rPr lang="en-GB" sz="2000" dirty="0" err="1"/>
              <a:t>indgå</a:t>
            </a:r>
            <a:r>
              <a:rPr lang="en-GB" sz="2000" dirty="0"/>
              <a:t> </a:t>
            </a:r>
            <a:r>
              <a:rPr lang="en-GB" sz="2000" dirty="0" err="1"/>
              <a:t>kollektive</a:t>
            </a:r>
            <a:r>
              <a:rPr lang="en-GB" sz="2000" dirty="0"/>
              <a:t> </a:t>
            </a:r>
            <a:r>
              <a:rPr lang="en-GB" sz="2000" dirty="0" err="1"/>
              <a:t>aftaler</a:t>
            </a: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- med </a:t>
            </a:r>
            <a:r>
              <a:rPr lang="en-GB" sz="2000" dirty="0" err="1"/>
              <a:t>særligt</a:t>
            </a:r>
            <a:r>
              <a:rPr lang="en-GB" sz="2000" dirty="0"/>
              <a:t> </a:t>
            </a:r>
            <a:r>
              <a:rPr lang="en-GB" sz="2000" dirty="0" err="1"/>
              <a:t>sigte</a:t>
            </a:r>
            <a:r>
              <a:rPr lang="en-GB" sz="2000" dirty="0"/>
              <a:t> </a:t>
            </a:r>
            <a:r>
              <a:rPr lang="en-GB" sz="2000" dirty="0" err="1"/>
              <a:t>på</a:t>
            </a:r>
            <a:r>
              <a:rPr lang="en-GB" sz="2000" dirty="0"/>
              <a:t> </a:t>
            </a:r>
            <a:r>
              <a:rPr lang="en-GB" sz="2000" dirty="0" err="1"/>
              <a:t>arbejde</a:t>
            </a:r>
            <a:r>
              <a:rPr lang="en-GB" sz="2000" dirty="0"/>
              <a:t> via </a:t>
            </a:r>
            <a:r>
              <a:rPr lang="en-GB" sz="2000" dirty="0" err="1"/>
              <a:t>digitale</a:t>
            </a:r>
            <a:r>
              <a:rPr lang="en-GB" sz="2000" dirty="0"/>
              <a:t> </a:t>
            </a:r>
            <a:r>
              <a:rPr lang="en-GB" sz="2000" dirty="0" err="1"/>
              <a:t>arbejdsplatforme</a:t>
            </a:r>
            <a:r>
              <a:rPr lang="en-GB" sz="2000" dirty="0"/>
              <a:t>”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 err="1"/>
              <a:t>Udarbejdet</a:t>
            </a:r>
            <a:r>
              <a:rPr lang="en-GB" sz="2000" dirty="0"/>
              <a:t> </a:t>
            </a:r>
            <a:r>
              <a:rPr lang="en-GB" sz="2000" dirty="0" err="1"/>
              <a:t>af</a:t>
            </a:r>
            <a:r>
              <a:rPr lang="en-GB" sz="2000" dirty="0"/>
              <a:t> Jens </a:t>
            </a:r>
            <a:r>
              <a:rPr lang="en-GB" sz="2000" dirty="0" smtClean="0"/>
              <a:t>Kristiansen </a:t>
            </a:r>
            <a:r>
              <a:rPr lang="en-GB" sz="2000" dirty="0" err="1" smtClean="0"/>
              <a:t>i</a:t>
            </a:r>
            <a:r>
              <a:rPr lang="en-GB" sz="2000" dirty="0" smtClean="0"/>
              <a:t> et </a:t>
            </a:r>
            <a:r>
              <a:rPr lang="en-GB" sz="2000" dirty="0" err="1" smtClean="0"/>
              <a:t>fælles</a:t>
            </a:r>
            <a:r>
              <a:rPr lang="en-GB" sz="2000" dirty="0" smtClean="0"/>
              <a:t> </a:t>
            </a:r>
            <a:r>
              <a:rPr lang="en-GB" sz="2000" dirty="0" err="1" smtClean="0"/>
              <a:t>forskningsprojekt</a:t>
            </a:r>
            <a:r>
              <a:rPr lang="en-GB" sz="2000" dirty="0" smtClean="0"/>
              <a:t> </a:t>
            </a:r>
            <a:r>
              <a:rPr lang="en-GB" sz="2000" dirty="0" err="1" smtClean="0"/>
              <a:t>mellem</a:t>
            </a:r>
            <a:r>
              <a:rPr lang="en-GB" sz="2000" dirty="0" smtClean="0"/>
              <a:t> FAOS og WELMA </a:t>
            </a:r>
            <a:r>
              <a:rPr lang="en-GB" sz="2000" dirty="0" err="1" smtClean="0"/>
              <a:t>finansieret</a:t>
            </a:r>
            <a:r>
              <a:rPr lang="en-GB" sz="2000" dirty="0" smtClean="0"/>
              <a:t> </a:t>
            </a:r>
            <a:r>
              <a:rPr lang="en-GB" sz="2000" dirty="0" err="1" smtClean="0"/>
              <a:t>af</a:t>
            </a:r>
            <a:r>
              <a:rPr lang="en-GB" sz="2000" dirty="0" smtClean="0"/>
              <a:t> </a:t>
            </a:r>
            <a:r>
              <a:rPr lang="en-GB" sz="2000" dirty="0" err="1" smtClean="0"/>
              <a:t>Beskæftigelsesministeriet</a:t>
            </a:r>
            <a:r>
              <a:rPr lang="en-GB" sz="2000" dirty="0" smtClean="0"/>
              <a:t>, </a:t>
            </a:r>
            <a:r>
              <a:rPr lang="en-GB" sz="2000" dirty="0" err="1"/>
              <a:t>november</a:t>
            </a:r>
            <a:r>
              <a:rPr lang="en-GB" sz="2000" dirty="0"/>
              <a:t> 2023</a:t>
            </a:r>
          </a:p>
          <a:p>
            <a:pPr marL="0" indent="0" algn="ctr">
              <a:buNone/>
            </a:pP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9C82C-8C9E-699E-5E1D-5722126F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3101B-617A-3947-09E3-B27CBDAA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703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Soloselvstændige</a:t>
            </a:r>
            <a:r>
              <a:rPr lang="en-GB" dirty="0"/>
              <a:t> og </a:t>
            </a:r>
            <a:r>
              <a:rPr lang="en-GB" dirty="0" err="1"/>
              <a:t>kollektive</a:t>
            </a:r>
            <a:r>
              <a:rPr lang="en-GB" dirty="0"/>
              <a:t> </a:t>
            </a:r>
            <a:r>
              <a:rPr lang="en-GB" dirty="0" err="1"/>
              <a:t>aftaler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/>
              <a:t>Såvel</a:t>
            </a:r>
            <a:r>
              <a:rPr lang="en-GB" sz="2000" dirty="0"/>
              <a:t> den </a:t>
            </a:r>
            <a:r>
              <a:rPr lang="en-GB" sz="2000" dirty="0" err="1"/>
              <a:t>danske</a:t>
            </a:r>
            <a:r>
              <a:rPr lang="en-GB" sz="2000" dirty="0"/>
              <a:t> </a:t>
            </a:r>
            <a:r>
              <a:rPr lang="en-GB" sz="2000" dirty="0" err="1"/>
              <a:t>konkurrencelov</a:t>
            </a:r>
            <a:r>
              <a:rPr lang="en-GB" sz="2000" dirty="0"/>
              <a:t> </a:t>
            </a:r>
            <a:r>
              <a:rPr lang="en-GB" sz="2000" dirty="0" err="1"/>
              <a:t>som</a:t>
            </a:r>
            <a:r>
              <a:rPr lang="en-GB" sz="2000" dirty="0"/>
              <a:t> EU’s </a:t>
            </a:r>
            <a:r>
              <a:rPr lang="en-GB" sz="2000" dirty="0" err="1"/>
              <a:t>konkurrenceregler</a:t>
            </a:r>
            <a:r>
              <a:rPr lang="en-GB" sz="2000" dirty="0"/>
              <a:t> </a:t>
            </a:r>
            <a:r>
              <a:rPr lang="en-GB" sz="2000" dirty="0" err="1"/>
              <a:t>forbyder</a:t>
            </a:r>
            <a:r>
              <a:rPr lang="en-GB" sz="2000" dirty="0"/>
              <a:t> “</a:t>
            </a:r>
            <a:r>
              <a:rPr lang="en-GB" sz="2000" dirty="0" err="1"/>
              <a:t>virksomheder</a:t>
            </a:r>
            <a:r>
              <a:rPr lang="en-GB" sz="2000" dirty="0"/>
              <a:t>” at </a:t>
            </a:r>
            <a:r>
              <a:rPr lang="en-GB" sz="2000" dirty="0" err="1"/>
              <a:t>indgå</a:t>
            </a:r>
            <a:r>
              <a:rPr lang="en-GB" sz="2000" dirty="0"/>
              <a:t> </a:t>
            </a:r>
            <a:r>
              <a:rPr lang="en-GB" sz="2000" dirty="0" err="1"/>
              <a:t>kollektive</a:t>
            </a:r>
            <a:r>
              <a:rPr lang="en-GB" sz="2000" dirty="0"/>
              <a:t> </a:t>
            </a:r>
            <a:r>
              <a:rPr lang="en-GB" sz="2000" dirty="0" err="1"/>
              <a:t>aftaler</a:t>
            </a:r>
            <a:r>
              <a:rPr lang="en-GB" sz="2000" dirty="0"/>
              <a:t> om </a:t>
            </a:r>
            <a:r>
              <a:rPr lang="en-GB" sz="2000" dirty="0" err="1"/>
              <a:t>bl.a</a:t>
            </a:r>
            <a:r>
              <a:rPr lang="en-GB" sz="2000" dirty="0"/>
              <a:t>. </a:t>
            </a:r>
            <a:r>
              <a:rPr lang="en-GB" sz="2000" dirty="0" err="1"/>
              <a:t>prissætning</a:t>
            </a:r>
            <a:endParaRPr lang="en-GB" sz="2000" dirty="0"/>
          </a:p>
          <a:p>
            <a:pPr marL="0" indent="0">
              <a:buNone/>
            </a:pPr>
            <a:endParaRPr lang="en-GB" sz="1000" dirty="0"/>
          </a:p>
          <a:p>
            <a:r>
              <a:rPr lang="en-GB" sz="2000" dirty="0"/>
              <a:t>En </a:t>
            </a:r>
            <a:r>
              <a:rPr lang="en-GB" sz="2000" dirty="0" err="1"/>
              <a:t>enkeltmandsvirksomhed</a:t>
            </a:r>
            <a:r>
              <a:rPr lang="en-GB" sz="2000" dirty="0"/>
              <a:t> </a:t>
            </a:r>
            <a:r>
              <a:rPr lang="en-GB" sz="2000" dirty="0" err="1"/>
              <a:t>uden</a:t>
            </a:r>
            <a:r>
              <a:rPr lang="en-GB" sz="2000" dirty="0"/>
              <a:t> </a:t>
            </a:r>
            <a:r>
              <a:rPr lang="en-GB" sz="2000" dirty="0" err="1"/>
              <a:t>ansatte</a:t>
            </a:r>
            <a:r>
              <a:rPr lang="en-GB" sz="2000" dirty="0"/>
              <a:t> (</a:t>
            </a:r>
            <a:r>
              <a:rPr lang="en-GB" sz="2000" dirty="0" err="1"/>
              <a:t>soloselvstændig</a:t>
            </a:r>
            <a:r>
              <a:rPr lang="en-GB" sz="2000" dirty="0"/>
              <a:t>) </a:t>
            </a:r>
            <a:r>
              <a:rPr lang="en-GB" sz="2000" dirty="0" err="1"/>
              <a:t>udgør</a:t>
            </a:r>
            <a:r>
              <a:rPr lang="en-GB" sz="2000" dirty="0"/>
              <a:t> “</a:t>
            </a:r>
            <a:r>
              <a:rPr lang="en-GB" sz="2000" dirty="0" err="1"/>
              <a:t>virksomhed</a:t>
            </a:r>
            <a:r>
              <a:rPr lang="en-GB" sz="2000" dirty="0"/>
              <a:t>” </a:t>
            </a:r>
            <a:r>
              <a:rPr lang="en-GB" sz="2000" dirty="0" err="1"/>
              <a:t>i</a:t>
            </a:r>
            <a:r>
              <a:rPr lang="en-GB" sz="2000" dirty="0"/>
              <a:t> de </a:t>
            </a:r>
            <a:r>
              <a:rPr lang="en-GB" sz="2000" dirty="0" err="1"/>
              <a:t>konkurrenceretlige</a:t>
            </a:r>
            <a:r>
              <a:rPr lang="en-GB" sz="2000" dirty="0"/>
              <a:t> </a:t>
            </a:r>
            <a:r>
              <a:rPr lang="en-GB" sz="2000" dirty="0" err="1"/>
              <a:t>reglers</a:t>
            </a:r>
            <a:r>
              <a:rPr lang="en-GB" sz="2000" dirty="0"/>
              <a:t> </a:t>
            </a:r>
            <a:r>
              <a:rPr lang="en-GB" sz="2000" dirty="0" err="1"/>
              <a:t>forstand</a:t>
            </a:r>
            <a:endParaRPr lang="en-GB" sz="2000" dirty="0"/>
          </a:p>
          <a:p>
            <a:pPr marL="0" indent="0">
              <a:buNone/>
            </a:pPr>
            <a:r>
              <a:rPr lang="en-GB" sz="1000" dirty="0"/>
              <a:t> </a:t>
            </a:r>
            <a:endParaRPr lang="en-GB" sz="2000" dirty="0"/>
          </a:p>
          <a:p>
            <a:r>
              <a:rPr lang="en-GB" sz="2000" dirty="0" err="1"/>
              <a:t>Konkurrencerådet</a:t>
            </a:r>
            <a:r>
              <a:rPr lang="en-GB" sz="2000" dirty="0"/>
              <a:t> </a:t>
            </a:r>
            <a:r>
              <a:rPr lang="en-GB" sz="2000" dirty="0" err="1"/>
              <a:t>udtrykte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2020 </a:t>
            </a:r>
            <a:r>
              <a:rPr lang="en-GB" sz="2000" dirty="0" err="1"/>
              <a:t>betænkeligheder</a:t>
            </a:r>
            <a:r>
              <a:rPr lang="en-GB" sz="2000" dirty="0"/>
              <a:t> over for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aftale</a:t>
            </a:r>
            <a:r>
              <a:rPr lang="en-GB" sz="2000" dirty="0"/>
              <a:t> </a:t>
            </a:r>
            <a:r>
              <a:rPr lang="en-GB" sz="2000" dirty="0" err="1"/>
              <a:t>mellem</a:t>
            </a:r>
            <a:r>
              <a:rPr lang="en-GB" sz="2000" dirty="0"/>
              <a:t> 3F og </a:t>
            </a:r>
            <a:r>
              <a:rPr lang="en-GB" sz="2000" dirty="0" err="1"/>
              <a:t>Hilfr</a:t>
            </a:r>
            <a:r>
              <a:rPr lang="en-GB" sz="2000" dirty="0"/>
              <a:t>, </a:t>
            </a:r>
            <a:r>
              <a:rPr lang="en-GB" sz="2000" dirty="0" err="1"/>
              <a:t>som</a:t>
            </a:r>
            <a:r>
              <a:rPr lang="en-GB" sz="2000" dirty="0"/>
              <a:t> </a:t>
            </a:r>
            <a:r>
              <a:rPr lang="en-GB" sz="2000" dirty="0" err="1"/>
              <a:t>fastlagde</a:t>
            </a:r>
            <a:r>
              <a:rPr lang="en-GB" sz="2000" dirty="0"/>
              <a:t> </a:t>
            </a:r>
            <a:r>
              <a:rPr lang="en-GB" sz="2000" dirty="0" err="1"/>
              <a:t>løn</a:t>
            </a:r>
            <a:r>
              <a:rPr lang="en-GB" sz="2000" dirty="0"/>
              <a:t>- og </a:t>
            </a:r>
            <a:r>
              <a:rPr lang="en-GB" sz="2000" dirty="0" err="1"/>
              <a:t>arbejdsvilkår</a:t>
            </a:r>
            <a:r>
              <a:rPr lang="en-GB" sz="2000" dirty="0"/>
              <a:t> for “super-</a:t>
            </a:r>
            <a:r>
              <a:rPr lang="en-GB" sz="2000" dirty="0" err="1"/>
              <a:t>hilfere</a:t>
            </a:r>
            <a:r>
              <a:rPr lang="en-GB" sz="2000" dirty="0"/>
              <a:t>” </a:t>
            </a:r>
            <a:r>
              <a:rPr lang="en-GB" sz="2000" dirty="0" err="1"/>
              <a:t>ved</a:t>
            </a:r>
            <a:r>
              <a:rPr lang="en-GB" sz="2000" dirty="0"/>
              <a:t> </a:t>
            </a:r>
            <a:r>
              <a:rPr lang="en-GB" sz="2000" dirty="0" err="1"/>
              <a:t>platformen</a:t>
            </a:r>
            <a:endParaRPr lang="en-GB" sz="2000" dirty="0"/>
          </a:p>
          <a:p>
            <a:pPr marL="0" indent="0">
              <a:buNone/>
            </a:pPr>
            <a:endParaRPr lang="en-GB" sz="1000" dirty="0"/>
          </a:p>
          <a:p>
            <a:r>
              <a:rPr lang="en-GB" sz="2000" dirty="0"/>
              <a:t>EU-</a:t>
            </a:r>
            <a:r>
              <a:rPr lang="en-GB" sz="2000" dirty="0" err="1"/>
              <a:t>Kommissionen</a:t>
            </a:r>
            <a:r>
              <a:rPr lang="en-GB" sz="2000" dirty="0"/>
              <a:t> </a:t>
            </a:r>
            <a:r>
              <a:rPr lang="en-GB" sz="2000" dirty="0" err="1"/>
              <a:t>udsendte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september</a:t>
            </a:r>
            <a:r>
              <a:rPr lang="en-GB" sz="2000" dirty="0"/>
              <a:t> 2022 </a:t>
            </a:r>
            <a:r>
              <a:rPr lang="en-GB" sz="2000" dirty="0" err="1"/>
              <a:t>retningslinjer</a:t>
            </a:r>
            <a:r>
              <a:rPr lang="en-GB" sz="2000" dirty="0"/>
              <a:t> om </a:t>
            </a:r>
            <a:r>
              <a:rPr lang="en-GB" sz="2000" dirty="0" err="1"/>
              <a:t>soloselvstændiges</a:t>
            </a:r>
            <a:r>
              <a:rPr lang="en-GB" sz="2000" dirty="0"/>
              <a:t> </a:t>
            </a:r>
            <a:r>
              <a:rPr lang="en-GB" sz="2000" dirty="0" err="1"/>
              <a:t>adgang</a:t>
            </a:r>
            <a:r>
              <a:rPr lang="en-GB" sz="2000" dirty="0"/>
              <a:t> </a:t>
            </a:r>
            <a:r>
              <a:rPr lang="en-GB" sz="2000" dirty="0" err="1"/>
              <a:t>til</a:t>
            </a:r>
            <a:r>
              <a:rPr lang="en-GB" sz="2000" dirty="0"/>
              <a:t> at </a:t>
            </a:r>
            <a:r>
              <a:rPr lang="en-GB" sz="2000" dirty="0" err="1"/>
              <a:t>indgå</a:t>
            </a:r>
            <a:r>
              <a:rPr lang="en-GB" sz="2000" dirty="0"/>
              <a:t> </a:t>
            </a:r>
            <a:r>
              <a:rPr lang="en-GB" sz="2000" dirty="0" err="1"/>
              <a:t>kollektive</a:t>
            </a:r>
            <a:r>
              <a:rPr lang="en-GB" sz="2000" dirty="0"/>
              <a:t> </a:t>
            </a:r>
            <a:r>
              <a:rPr lang="en-GB" sz="2000" dirty="0" err="1"/>
              <a:t>aftaler</a:t>
            </a:r>
            <a:r>
              <a:rPr lang="en-GB" sz="2000" dirty="0"/>
              <a:t> </a:t>
            </a:r>
            <a:r>
              <a:rPr lang="en-GB" sz="2000" dirty="0" err="1"/>
              <a:t>inden</a:t>
            </a:r>
            <a:r>
              <a:rPr lang="en-GB" sz="2000" dirty="0"/>
              <a:t> for </a:t>
            </a:r>
            <a:r>
              <a:rPr lang="en-GB" sz="2000" dirty="0" err="1"/>
              <a:t>rammerne</a:t>
            </a:r>
            <a:r>
              <a:rPr lang="en-GB" sz="2000" dirty="0"/>
              <a:t> </a:t>
            </a:r>
            <a:r>
              <a:rPr lang="en-GB" sz="2000" dirty="0" err="1"/>
              <a:t>af</a:t>
            </a:r>
            <a:r>
              <a:rPr lang="en-GB" sz="2000" dirty="0"/>
              <a:t> EU’s </a:t>
            </a:r>
            <a:r>
              <a:rPr lang="en-GB" sz="2000" dirty="0" err="1"/>
              <a:t>konkurrenceregler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015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06D62-B2D2-C8E4-17AA-1343283F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Kommissionens</a:t>
            </a:r>
            <a:r>
              <a:rPr lang="en-GB" dirty="0"/>
              <a:t> </a:t>
            </a:r>
            <a:r>
              <a:rPr lang="en-GB" dirty="0" err="1"/>
              <a:t>retningslinjer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E930C-8F8D-CB96-4331-C294CEB37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/>
              <a:t>Retningslinjerne</a:t>
            </a:r>
            <a:r>
              <a:rPr lang="en-GB" sz="2000" dirty="0"/>
              <a:t> </a:t>
            </a:r>
            <a:r>
              <a:rPr lang="en-GB" sz="2000" dirty="0" err="1"/>
              <a:t>omfatter</a:t>
            </a:r>
            <a:r>
              <a:rPr lang="en-GB" sz="2000" dirty="0"/>
              <a:t> </a:t>
            </a:r>
            <a:r>
              <a:rPr lang="en-GB" sz="2000" dirty="0" smtClean="0"/>
              <a:t>“</a:t>
            </a:r>
            <a:r>
              <a:rPr lang="en-GB" sz="2000" dirty="0" err="1" smtClean="0"/>
              <a:t>kollektive</a:t>
            </a:r>
            <a:r>
              <a:rPr lang="en-GB" sz="2000" dirty="0" smtClean="0"/>
              <a:t> </a:t>
            </a:r>
            <a:r>
              <a:rPr lang="en-GB" sz="2000" dirty="0" err="1" smtClean="0"/>
              <a:t>aftaler</a:t>
            </a:r>
            <a:r>
              <a:rPr lang="en-GB" sz="2000" dirty="0" smtClean="0"/>
              <a:t>” </a:t>
            </a:r>
            <a:r>
              <a:rPr lang="en-GB" sz="2000" dirty="0" smtClean="0"/>
              <a:t>om “</a:t>
            </a:r>
            <a:r>
              <a:rPr lang="en-GB" sz="2000" dirty="0" err="1" smtClean="0"/>
              <a:t>arbejdsvilkårene</a:t>
            </a:r>
            <a:r>
              <a:rPr lang="en-GB" sz="2000" dirty="0" smtClean="0"/>
              <a:t>”  for “</a:t>
            </a:r>
            <a:r>
              <a:rPr lang="en-GB" sz="2000" dirty="0" err="1" smtClean="0"/>
              <a:t>selvstændige</a:t>
            </a:r>
            <a:r>
              <a:rPr lang="en-GB" sz="2000" dirty="0" smtClean="0"/>
              <a:t> </a:t>
            </a:r>
            <a:r>
              <a:rPr lang="en-GB" sz="2000" dirty="0" err="1"/>
              <a:t>uden</a:t>
            </a:r>
            <a:r>
              <a:rPr lang="en-GB" sz="2000" dirty="0"/>
              <a:t> </a:t>
            </a:r>
            <a:r>
              <a:rPr lang="en-GB" sz="2000" dirty="0" err="1"/>
              <a:t>ansatte</a:t>
            </a:r>
            <a:r>
              <a:rPr lang="en-GB" sz="2000" dirty="0"/>
              <a:t>” (</a:t>
            </a:r>
            <a:r>
              <a:rPr lang="en-GB" sz="2000" dirty="0" err="1"/>
              <a:t>soloselvstændige</a:t>
            </a:r>
            <a:r>
              <a:rPr lang="en-GB" sz="2000" dirty="0"/>
              <a:t>)</a:t>
            </a:r>
          </a:p>
          <a:p>
            <a:pPr marL="0" indent="0">
              <a:buNone/>
            </a:pPr>
            <a:endParaRPr lang="en-GB" sz="1000" dirty="0" smtClean="0"/>
          </a:p>
          <a:p>
            <a:r>
              <a:rPr lang="en-GB" sz="2000" dirty="0" err="1" smtClean="0"/>
              <a:t>Retningslinjerne</a:t>
            </a:r>
            <a:r>
              <a:rPr lang="en-GB" sz="2000" dirty="0" smtClean="0"/>
              <a:t> </a:t>
            </a:r>
            <a:r>
              <a:rPr lang="en-GB" sz="2000" dirty="0" err="1" smtClean="0"/>
              <a:t>omfatter</a:t>
            </a:r>
            <a:r>
              <a:rPr lang="en-GB" sz="2000" dirty="0" smtClean="0"/>
              <a:t> </a:t>
            </a:r>
            <a:r>
              <a:rPr lang="en-GB" sz="2000" dirty="0" err="1" smtClean="0"/>
              <a:t>soloselvstændige</a:t>
            </a:r>
            <a:r>
              <a:rPr lang="en-GB" sz="2000" dirty="0" smtClean="0"/>
              <a:t>, der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- </a:t>
            </a:r>
            <a:r>
              <a:rPr lang="en-GB" sz="2000" dirty="0" err="1"/>
              <a:t>befinder</a:t>
            </a:r>
            <a:r>
              <a:rPr lang="en-GB" sz="2000" dirty="0"/>
              <a:t> sig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situation, “der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err="1"/>
              <a:t>sammenlignes</a:t>
            </a:r>
            <a:r>
              <a:rPr lang="en-GB" sz="2000" dirty="0"/>
              <a:t> med </a:t>
            </a:r>
            <a:r>
              <a:rPr lang="en-GB" sz="2000" dirty="0" err="1"/>
              <a:t>arbejdstageres</a:t>
            </a:r>
            <a:r>
              <a:rPr lang="en-GB" sz="2000" dirty="0"/>
              <a:t>” </a:t>
            </a:r>
            <a:r>
              <a:rPr lang="en-GB" sz="2000" u="sng" dirty="0" err="1"/>
              <a:t>eller</a:t>
            </a:r>
            <a:endParaRPr lang="en-GB" sz="2000" u="sng" dirty="0"/>
          </a:p>
          <a:p>
            <a:pPr marL="0" indent="0">
              <a:buNone/>
            </a:pPr>
            <a:r>
              <a:rPr lang="en-GB" sz="2000" dirty="0"/>
              <a:t>    - </a:t>
            </a:r>
            <a:r>
              <a:rPr lang="en-GB" sz="2000" dirty="0" err="1"/>
              <a:t>oplever</a:t>
            </a:r>
            <a:r>
              <a:rPr lang="en-GB" sz="2000" dirty="0"/>
              <a:t> “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ubalance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forhandlingsstyrken</a:t>
            </a:r>
            <a:r>
              <a:rPr lang="en-GB" sz="2000" dirty="0"/>
              <a:t>” over for </a:t>
            </a:r>
            <a:r>
              <a:rPr lang="en-GB" sz="2000" dirty="0" err="1"/>
              <a:t>deres</a:t>
            </a:r>
            <a:r>
              <a:rPr lang="en-GB" sz="2000" dirty="0"/>
              <a:t> </a:t>
            </a:r>
            <a:r>
              <a:rPr lang="en-GB" sz="2000" dirty="0" err="1"/>
              <a:t>modpart</a:t>
            </a:r>
            <a:endParaRPr lang="en-GB" sz="2000" dirty="0"/>
          </a:p>
          <a:p>
            <a:pPr marL="0" indent="0">
              <a:buNone/>
            </a:pPr>
            <a:endParaRPr lang="en-GB" sz="1000" dirty="0"/>
          </a:p>
          <a:p>
            <a:r>
              <a:rPr lang="en-GB" sz="2000" dirty="0" smtClean="0"/>
              <a:t>De to </a:t>
            </a:r>
            <a:r>
              <a:rPr lang="en-GB" sz="2000" dirty="0" err="1" smtClean="0"/>
              <a:t>grupper</a:t>
            </a:r>
            <a:r>
              <a:rPr lang="en-GB" sz="2000" dirty="0" smtClean="0"/>
              <a:t> </a:t>
            </a:r>
            <a:r>
              <a:rPr lang="en-GB" sz="2000" dirty="0" err="1" smtClean="0"/>
              <a:t>adskiller</a:t>
            </a:r>
            <a:r>
              <a:rPr lang="en-GB" sz="2000" dirty="0" smtClean="0"/>
              <a:t> sig </a:t>
            </a:r>
            <a:r>
              <a:rPr lang="en-GB" sz="2000" dirty="0" err="1" smtClean="0"/>
              <a:t>efter</a:t>
            </a:r>
            <a:r>
              <a:rPr lang="en-GB" sz="2000" dirty="0" smtClean="0"/>
              <a:t> </a:t>
            </a:r>
            <a:r>
              <a:rPr lang="en-GB" sz="2000" dirty="0" err="1" smtClean="0"/>
              <a:t>retningslinjerne</a:t>
            </a:r>
            <a:r>
              <a:rPr lang="en-GB" sz="2000" dirty="0" smtClean="0"/>
              <a:t> </a:t>
            </a:r>
            <a:r>
              <a:rPr lang="en-GB" sz="2000" dirty="0" err="1" smtClean="0"/>
              <a:t>ved</a:t>
            </a:r>
            <a:r>
              <a:rPr lang="en-GB" sz="2000" dirty="0" smtClean="0"/>
              <a:t>, at</a:t>
            </a:r>
          </a:p>
          <a:p>
            <a:pPr marL="0" indent="0">
              <a:buNone/>
            </a:pPr>
            <a:r>
              <a:rPr lang="en-GB" sz="2000" dirty="0" smtClean="0"/>
              <a:t>     - den </a:t>
            </a:r>
            <a:r>
              <a:rPr lang="en-GB" sz="2000" dirty="0" err="1" smtClean="0"/>
              <a:t>første</a:t>
            </a:r>
            <a:r>
              <a:rPr lang="en-GB" sz="2000" dirty="0" smtClean="0"/>
              <a:t> </a:t>
            </a:r>
            <a:r>
              <a:rPr lang="en-GB" sz="2000" dirty="0" err="1" smtClean="0"/>
              <a:t>gruppe</a:t>
            </a:r>
            <a:r>
              <a:rPr lang="en-GB" sz="2000" dirty="0" smtClean="0"/>
              <a:t> </a:t>
            </a:r>
            <a:r>
              <a:rPr lang="en-GB" sz="2000" dirty="0" err="1" smtClean="0"/>
              <a:t>falder</a:t>
            </a:r>
            <a:r>
              <a:rPr lang="en-GB" sz="2000" dirty="0" smtClean="0"/>
              <a:t> </a:t>
            </a:r>
            <a:r>
              <a:rPr lang="en-GB" sz="2000" dirty="0" err="1" smtClean="0"/>
              <a:t>uden</a:t>
            </a:r>
            <a:r>
              <a:rPr lang="en-GB" sz="2000" dirty="0" smtClean="0"/>
              <a:t> for de </a:t>
            </a:r>
            <a:r>
              <a:rPr lang="en-GB" sz="2000" dirty="0" err="1" smtClean="0"/>
              <a:t>konkurrenceretlige</a:t>
            </a:r>
            <a:r>
              <a:rPr lang="en-GB" sz="2000" dirty="0" smtClean="0"/>
              <a:t> </a:t>
            </a:r>
            <a:r>
              <a:rPr lang="en-GB" sz="2000" dirty="0" err="1" smtClean="0"/>
              <a:t>regler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- den </a:t>
            </a:r>
            <a:r>
              <a:rPr lang="en-GB" sz="2000" dirty="0" err="1" smtClean="0"/>
              <a:t>anden</a:t>
            </a:r>
            <a:r>
              <a:rPr lang="en-GB" sz="2000" dirty="0" smtClean="0"/>
              <a:t> </a:t>
            </a:r>
            <a:r>
              <a:rPr lang="en-GB" sz="2000" dirty="0" err="1" smtClean="0"/>
              <a:t>gruppe</a:t>
            </a:r>
            <a:r>
              <a:rPr lang="en-GB" sz="2000" dirty="0" smtClean="0"/>
              <a:t> </a:t>
            </a:r>
            <a:r>
              <a:rPr lang="en-GB" sz="2000" dirty="0" err="1" smtClean="0"/>
              <a:t>vil</a:t>
            </a:r>
            <a:r>
              <a:rPr lang="en-GB" sz="2000" dirty="0" smtClean="0"/>
              <a:t> </a:t>
            </a:r>
            <a:r>
              <a:rPr lang="en-GB" sz="2000" dirty="0" err="1" smtClean="0"/>
              <a:t>Kommissionen</a:t>
            </a:r>
            <a:r>
              <a:rPr lang="en-GB" sz="2000" dirty="0" smtClean="0"/>
              <a:t> </a:t>
            </a:r>
            <a:r>
              <a:rPr lang="en-GB" sz="2000" dirty="0" err="1" smtClean="0"/>
              <a:t>ikke</a:t>
            </a:r>
            <a:r>
              <a:rPr lang="en-GB" sz="2000" dirty="0" smtClean="0"/>
              <a:t> </a:t>
            </a:r>
            <a:r>
              <a:rPr lang="en-GB" sz="2000" dirty="0" err="1" smtClean="0"/>
              <a:t>håndhæve</a:t>
            </a:r>
            <a:r>
              <a:rPr lang="en-GB" sz="2000" dirty="0" smtClean="0"/>
              <a:t> </a:t>
            </a:r>
            <a:r>
              <a:rPr lang="en-GB" sz="2000" dirty="0" err="1" smtClean="0"/>
              <a:t>reglerne</a:t>
            </a:r>
            <a:r>
              <a:rPr lang="en-GB" sz="2000" dirty="0" smtClean="0"/>
              <a:t> over for</a:t>
            </a: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67E6A-B05D-B6BB-E4EE-BCD07C94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BE1C3-8BC2-2A4D-2A2B-32B9C9D9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007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EFF3-C71E-44AA-8281-A6B08380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Soloselvstændige</a:t>
            </a:r>
            <a:r>
              <a:rPr lang="en-GB" dirty="0"/>
              <a:t> og </a:t>
            </a:r>
            <a:r>
              <a:rPr lang="en-GB" dirty="0" err="1"/>
              <a:t>dansk</a:t>
            </a:r>
            <a:r>
              <a:rPr lang="en-GB" dirty="0"/>
              <a:t> (</a:t>
            </a:r>
            <a:r>
              <a:rPr lang="en-GB" dirty="0" err="1"/>
              <a:t>arbejds</a:t>
            </a:r>
            <a:r>
              <a:rPr lang="en-GB" dirty="0"/>
              <a:t>)ret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8D80-B792-DB6C-968C-7A8C0B8DD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6" y="1562098"/>
            <a:ext cx="11012488" cy="4675188"/>
          </a:xfrm>
        </p:spPr>
        <p:txBody>
          <a:bodyPr/>
          <a:lstStyle/>
          <a:p>
            <a:r>
              <a:rPr lang="en-GB" sz="2000" dirty="0" err="1"/>
              <a:t>Retningslinjerne</a:t>
            </a:r>
            <a:r>
              <a:rPr lang="en-GB" sz="2000" dirty="0"/>
              <a:t> </a:t>
            </a:r>
            <a:r>
              <a:rPr lang="en-GB" sz="2000" dirty="0" err="1"/>
              <a:t>vedrører</a:t>
            </a:r>
            <a:r>
              <a:rPr lang="en-GB" sz="2000" dirty="0"/>
              <a:t> </a:t>
            </a:r>
            <a:r>
              <a:rPr lang="en-GB" sz="2000" dirty="0" err="1"/>
              <a:t>Kommissionens</a:t>
            </a:r>
            <a:r>
              <a:rPr lang="en-GB" sz="2000" dirty="0"/>
              <a:t> </a:t>
            </a:r>
            <a:r>
              <a:rPr lang="en-GB" sz="2000" dirty="0" err="1"/>
              <a:t>forståelse</a:t>
            </a:r>
            <a:r>
              <a:rPr lang="en-GB" sz="2000" dirty="0"/>
              <a:t> og </a:t>
            </a:r>
            <a:r>
              <a:rPr lang="en-GB" sz="2000" dirty="0" err="1"/>
              <a:t>håndhævelse</a:t>
            </a:r>
            <a:r>
              <a:rPr lang="en-GB" sz="2000" dirty="0"/>
              <a:t> </a:t>
            </a:r>
            <a:r>
              <a:rPr lang="en-GB" sz="2000" dirty="0" err="1"/>
              <a:t>af</a:t>
            </a:r>
            <a:r>
              <a:rPr lang="en-GB" sz="2000" dirty="0"/>
              <a:t> de EU-</a:t>
            </a:r>
            <a:r>
              <a:rPr lang="en-GB" sz="2000" dirty="0" err="1"/>
              <a:t>konkurrenceretlige</a:t>
            </a:r>
            <a:r>
              <a:rPr lang="en-GB" sz="2000" dirty="0"/>
              <a:t> </a:t>
            </a:r>
            <a:r>
              <a:rPr lang="en-GB" sz="2000" dirty="0" err="1"/>
              <a:t>regler</a:t>
            </a:r>
            <a:endParaRPr lang="en-GB" sz="2000" dirty="0"/>
          </a:p>
          <a:p>
            <a:pPr marL="0" indent="0">
              <a:buNone/>
            </a:pPr>
            <a:endParaRPr lang="en-GB" sz="1000" dirty="0"/>
          </a:p>
          <a:p>
            <a:r>
              <a:rPr lang="en-GB" sz="2000" dirty="0" err="1"/>
              <a:t>Retningslinjerne</a:t>
            </a:r>
            <a:r>
              <a:rPr lang="en-GB" sz="2000" dirty="0"/>
              <a:t> </a:t>
            </a:r>
            <a:r>
              <a:rPr lang="en-GB" sz="2000" dirty="0" err="1"/>
              <a:t>har</a:t>
            </a:r>
            <a:r>
              <a:rPr lang="en-GB" sz="2000" dirty="0"/>
              <a:t> </a:t>
            </a:r>
            <a:r>
              <a:rPr lang="en-GB" sz="2000" dirty="0" err="1"/>
              <a:t>ikke</a:t>
            </a:r>
            <a:r>
              <a:rPr lang="en-GB" sz="2000" dirty="0"/>
              <a:t> </a:t>
            </a:r>
            <a:r>
              <a:rPr lang="en-GB" sz="2000" dirty="0" err="1"/>
              <a:t>sigte</a:t>
            </a:r>
            <a:r>
              <a:rPr lang="en-GB" sz="2000" dirty="0"/>
              <a:t> </a:t>
            </a:r>
            <a:r>
              <a:rPr lang="en-GB" sz="2000" dirty="0" err="1"/>
              <a:t>på</a:t>
            </a:r>
            <a:r>
              <a:rPr lang="en-GB" sz="2000" dirty="0"/>
              <a:t> de </a:t>
            </a:r>
            <a:r>
              <a:rPr lang="en-GB" sz="2000" dirty="0" err="1"/>
              <a:t>danske</a:t>
            </a:r>
            <a:r>
              <a:rPr lang="en-GB" sz="2000" dirty="0"/>
              <a:t> </a:t>
            </a:r>
            <a:r>
              <a:rPr lang="en-GB" sz="2000" dirty="0" err="1"/>
              <a:t>konkurrenceregler</a:t>
            </a:r>
            <a:r>
              <a:rPr lang="en-GB" sz="2000" dirty="0"/>
              <a:t>,</a:t>
            </a:r>
            <a:r>
              <a:rPr lang="en-GB" sz="2000" b="1" dirty="0"/>
              <a:t> </a:t>
            </a:r>
            <a:r>
              <a:rPr lang="en-GB" sz="2000" dirty="0"/>
              <a:t>men </a:t>
            </a:r>
            <a:r>
              <a:rPr lang="en-GB" sz="2000" dirty="0" err="1"/>
              <a:t>konkurrenceloven</a:t>
            </a:r>
            <a:r>
              <a:rPr lang="en-GB" sz="2000" dirty="0"/>
              <a:t> ligger </a:t>
            </a:r>
            <a:r>
              <a:rPr lang="en-GB" sz="2000" dirty="0" err="1"/>
              <a:t>indholdsmæssigt</a:t>
            </a:r>
            <a:r>
              <a:rPr lang="en-GB" sz="2000" dirty="0"/>
              <a:t> </a:t>
            </a:r>
            <a:r>
              <a:rPr lang="en-GB" sz="2000" dirty="0" err="1"/>
              <a:t>tæt</a:t>
            </a:r>
            <a:r>
              <a:rPr lang="en-GB" sz="2000" dirty="0"/>
              <a:t> op ad de EU-</a:t>
            </a:r>
            <a:r>
              <a:rPr lang="en-GB" sz="2000" dirty="0" err="1"/>
              <a:t>retlige</a:t>
            </a:r>
            <a:r>
              <a:rPr lang="en-GB" sz="2000" dirty="0"/>
              <a:t> </a:t>
            </a:r>
            <a:r>
              <a:rPr lang="en-GB" sz="2000" dirty="0" err="1" smtClean="0"/>
              <a:t>regler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- de </a:t>
            </a:r>
            <a:r>
              <a:rPr lang="en-GB" sz="2000" dirty="0" err="1" smtClean="0"/>
              <a:t>danske</a:t>
            </a:r>
            <a:r>
              <a:rPr lang="en-GB" sz="2000" dirty="0" smtClean="0"/>
              <a:t> </a:t>
            </a:r>
            <a:r>
              <a:rPr lang="en-GB" sz="2000" dirty="0" err="1" smtClean="0"/>
              <a:t>konkurrencemyndigheder</a:t>
            </a:r>
            <a:r>
              <a:rPr lang="en-GB" sz="2000" dirty="0" smtClean="0"/>
              <a:t> </a:t>
            </a:r>
            <a:r>
              <a:rPr lang="en-GB" sz="2000" dirty="0" err="1" smtClean="0"/>
              <a:t>har</a:t>
            </a:r>
            <a:r>
              <a:rPr lang="en-GB" sz="2000" dirty="0" smtClean="0"/>
              <a:t> </a:t>
            </a:r>
            <a:r>
              <a:rPr lang="en-GB" sz="2000" dirty="0" err="1" smtClean="0"/>
              <a:t>endnu</a:t>
            </a:r>
            <a:r>
              <a:rPr lang="en-GB" sz="2000" dirty="0" smtClean="0"/>
              <a:t> </a:t>
            </a:r>
            <a:r>
              <a:rPr lang="en-GB" sz="2000" dirty="0" err="1" smtClean="0"/>
              <a:t>ikke</a:t>
            </a:r>
            <a:r>
              <a:rPr lang="en-GB" sz="2000" dirty="0" smtClean="0"/>
              <a:t> </a:t>
            </a:r>
            <a:r>
              <a:rPr lang="en-GB" sz="2000" dirty="0" err="1" smtClean="0"/>
              <a:t>udtalt</a:t>
            </a:r>
            <a:r>
              <a:rPr lang="en-GB" sz="2000" dirty="0" smtClean="0"/>
              <a:t> sig om </a:t>
            </a:r>
            <a:r>
              <a:rPr lang="en-GB" sz="2000" dirty="0" err="1" smtClean="0"/>
              <a:t>retningslinjerne</a:t>
            </a:r>
            <a:endParaRPr lang="en-GB" sz="2000" dirty="0"/>
          </a:p>
          <a:p>
            <a:endParaRPr lang="en-GB" sz="1000" dirty="0"/>
          </a:p>
          <a:p>
            <a:r>
              <a:rPr lang="en-GB" sz="2000" dirty="0" err="1" smtClean="0"/>
              <a:t>Hvis</a:t>
            </a:r>
            <a:r>
              <a:rPr lang="en-GB" sz="2000" dirty="0" smtClean="0"/>
              <a:t> </a:t>
            </a:r>
            <a:r>
              <a:rPr lang="en-GB" sz="2000" dirty="0" err="1" smtClean="0"/>
              <a:t>det</a:t>
            </a:r>
            <a:r>
              <a:rPr lang="en-GB" sz="2000" dirty="0" smtClean="0"/>
              <a:t> </a:t>
            </a:r>
            <a:r>
              <a:rPr lang="en-GB" sz="2000" dirty="0" err="1" smtClean="0"/>
              <a:t>måtte</a:t>
            </a:r>
            <a:r>
              <a:rPr lang="en-GB" sz="2000" dirty="0" smtClean="0"/>
              <a:t> </a:t>
            </a:r>
            <a:r>
              <a:rPr lang="en-GB" sz="2000" dirty="0" err="1" smtClean="0"/>
              <a:t>være</a:t>
            </a:r>
            <a:r>
              <a:rPr lang="en-GB" sz="2000" dirty="0" smtClean="0"/>
              <a:t> </a:t>
            </a:r>
            <a:r>
              <a:rPr lang="en-GB" sz="2000" dirty="0" err="1" smtClean="0"/>
              <a:t>foreneligt</a:t>
            </a:r>
            <a:r>
              <a:rPr lang="en-GB" sz="2000" dirty="0" smtClean="0"/>
              <a:t> med </a:t>
            </a:r>
            <a:r>
              <a:rPr lang="en-GB" sz="2000" dirty="0" err="1" smtClean="0"/>
              <a:t>konkurrenceretten</a:t>
            </a:r>
            <a:r>
              <a:rPr lang="en-GB" sz="2000" dirty="0" smtClean="0"/>
              <a:t> at </a:t>
            </a:r>
            <a:r>
              <a:rPr lang="en-GB" sz="2000" dirty="0" err="1" smtClean="0"/>
              <a:t>indgå</a:t>
            </a:r>
            <a:r>
              <a:rPr lang="en-GB" sz="2000" dirty="0" smtClean="0"/>
              <a:t> </a:t>
            </a:r>
            <a:r>
              <a:rPr lang="en-GB" sz="2000" dirty="0" err="1" smtClean="0"/>
              <a:t>kollektive</a:t>
            </a:r>
            <a:r>
              <a:rPr lang="en-GB" sz="2000" dirty="0" smtClean="0"/>
              <a:t> </a:t>
            </a:r>
            <a:r>
              <a:rPr lang="en-GB" sz="2000" dirty="0" err="1" smtClean="0"/>
              <a:t>aftaler</a:t>
            </a:r>
            <a:r>
              <a:rPr lang="en-GB" sz="2000" dirty="0" smtClean="0"/>
              <a:t> for </a:t>
            </a:r>
            <a:r>
              <a:rPr lang="en-GB" sz="2000" dirty="0" err="1" smtClean="0"/>
              <a:t>soloselvstændige</a:t>
            </a:r>
            <a:r>
              <a:rPr lang="en-GB" sz="2000" dirty="0" smtClean="0"/>
              <a:t>, </a:t>
            </a:r>
            <a:r>
              <a:rPr lang="en-GB" sz="2000" dirty="0" err="1" smtClean="0"/>
              <a:t>er</a:t>
            </a:r>
            <a:r>
              <a:rPr lang="en-GB" sz="2000" dirty="0" smtClean="0"/>
              <a:t> </a:t>
            </a:r>
            <a:r>
              <a:rPr lang="en-GB" sz="2000" dirty="0" err="1" smtClean="0"/>
              <a:t>spørgsmålet</a:t>
            </a:r>
            <a:r>
              <a:rPr lang="en-GB" sz="2000" dirty="0" smtClean="0"/>
              <a:t>, om </a:t>
            </a:r>
            <a:r>
              <a:rPr lang="en-GB" sz="2000" dirty="0" err="1" smtClean="0"/>
              <a:t>sådanne</a:t>
            </a:r>
            <a:r>
              <a:rPr lang="en-GB" sz="2000" dirty="0" smtClean="0"/>
              <a:t> </a:t>
            </a:r>
            <a:r>
              <a:rPr lang="en-GB" sz="2000" dirty="0" err="1" smtClean="0"/>
              <a:t>aftaler</a:t>
            </a:r>
            <a:r>
              <a:rPr lang="en-GB" sz="2000" dirty="0" smtClean="0"/>
              <a:t> </a:t>
            </a:r>
            <a:r>
              <a:rPr lang="en-GB" sz="2000" dirty="0" err="1" smtClean="0"/>
              <a:t>vil</a:t>
            </a:r>
            <a:r>
              <a:rPr lang="en-GB" sz="2000" dirty="0" smtClean="0"/>
              <a:t> </a:t>
            </a:r>
            <a:r>
              <a:rPr lang="en-GB" sz="2000" dirty="0" err="1" smtClean="0"/>
              <a:t>befinde</a:t>
            </a:r>
            <a:r>
              <a:rPr lang="en-GB" sz="2000" dirty="0" smtClean="0"/>
              <a:t> sig </a:t>
            </a:r>
            <a:r>
              <a:rPr lang="en-GB" sz="2000" dirty="0" err="1" smtClean="0"/>
              <a:t>inden</a:t>
            </a:r>
            <a:r>
              <a:rPr lang="en-GB" sz="2000" dirty="0" smtClean="0"/>
              <a:t> for </a:t>
            </a:r>
            <a:r>
              <a:rPr lang="en-GB" sz="2000" dirty="0" err="1" smtClean="0"/>
              <a:t>eller</a:t>
            </a:r>
            <a:r>
              <a:rPr lang="en-GB" sz="2000" dirty="0" smtClean="0"/>
              <a:t> </a:t>
            </a:r>
            <a:r>
              <a:rPr lang="en-GB" sz="2000" dirty="0" err="1" smtClean="0"/>
              <a:t>uden</a:t>
            </a:r>
            <a:r>
              <a:rPr lang="en-GB" sz="2000" dirty="0" smtClean="0"/>
              <a:t> for </a:t>
            </a:r>
            <a:r>
              <a:rPr lang="en-GB" sz="2000" dirty="0" err="1" smtClean="0"/>
              <a:t>det</a:t>
            </a:r>
            <a:r>
              <a:rPr lang="en-GB" sz="2000" dirty="0" smtClean="0"/>
              <a:t> </a:t>
            </a:r>
            <a:r>
              <a:rPr lang="en-GB" sz="2000" dirty="0" err="1" smtClean="0"/>
              <a:t>arbejdsretlige</a:t>
            </a:r>
            <a:r>
              <a:rPr lang="en-GB" sz="2000" dirty="0" smtClean="0"/>
              <a:t> system?</a:t>
            </a: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5A895-171E-0E5C-72DF-75B84C6C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05884-8E51-48F4-19FF-5AB23EF9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189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9BBE-E0EE-C976-02E3-B9984081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Rapportens</a:t>
            </a:r>
            <a:r>
              <a:rPr lang="en-GB" dirty="0"/>
              <a:t> to </a:t>
            </a:r>
            <a:r>
              <a:rPr lang="en-GB" dirty="0" err="1"/>
              <a:t>hovedspørgsmål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39A99-7C7B-7393-4084-DDEBCF155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Skal </a:t>
            </a:r>
            <a:r>
              <a:rPr lang="en-GB" sz="2000" dirty="0" err="1"/>
              <a:t>fortolkning</a:t>
            </a:r>
            <a:r>
              <a:rPr lang="en-GB" sz="2000" dirty="0"/>
              <a:t> og </a:t>
            </a:r>
            <a:r>
              <a:rPr lang="en-GB" sz="2000" dirty="0" err="1"/>
              <a:t>håndhævelse</a:t>
            </a:r>
            <a:r>
              <a:rPr lang="en-GB" sz="2000" dirty="0"/>
              <a:t> </a:t>
            </a:r>
            <a:r>
              <a:rPr lang="en-GB" sz="2000" dirty="0" err="1"/>
              <a:t>af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kollektiv</a:t>
            </a:r>
            <a:r>
              <a:rPr lang="en-GB" sz="2000" dirty="0"/>
              <a:t> </a:t>
            </a:r>
            <a:r>
              <a:rPr lang="en-GB" sz="2000" dirty="0" err="1"/>
              <a:t>aftale</a:t>
            </a:r>
            <a:r>
              <a:rPr lang="en-GB" sz="2000" dirty="0"/>
              <a:t> om </a:t>
            </a:r>
            <a:r>
              <a:rPr lang="en-GB" sz="2000" dirty="0" err="1"/>
              <a:t>soloselvstændiges</a:t>
            </a:r>
            <a:r>
              <a:rPr lang="en-GB" sz="2000" dirty="0"/>
              <a:t> </a:t>
            </a:r>
            <a:r>
              <a:rPr lang="en-GB" sz="2000" dirty="0" err="1"/>
              <a:t>arbejdsvilkår</a:t>
            </a:r>
            <a:r>
              <a:rPr lang="en-GB" sz="2000" dirty="0"/>
              <a:t> </a:t>
            </a:r>
            <a:r>
              <a:rPr lang="en-GB" sz="2000" dirty="0" err="1"/>
              <a:t>foregå</a:t>
            </a:r>
            <a:r>
              <a:rPr lang="en-GB" sz="2000" dirty="0"/>
              <a:t> </a:t>
            </a:r>
            <a:r>
              <a:rPr lang="en-GB" sz="2000" dirty="0" err="1"/>
              <a:t>ved</a:t>
            </a:r>
            <a:r>
              <a:rPr lang="en-GB" sz="2000" dirty="0"/>
              <a:t> </a:t>
            </a:r>
            <a:r>
              <a:rPr lang="en-GB" sz="2000" dirty="0" err="1"/>
              <a:t>Arbejdsretten</a:t>
            </a:r>
            <a:r>
              <a:rPr lang="en-GB" sz="2000" dirty="0"/>
              <a:t>/</a:t>
            </a:r>
            <a:r>
              <a:rPr lang="en-GB" sz="2000" dirty="0" err="1"/>
              <a:t>faglig</a:t>
            </a:r>
            <a:r>
              <a:rPr lang="en-GB" sz="2000" dirty="0"/>
              <a:t> </a:t>
            </a:r>
            <a:r>
              <a:rPr lang="en-GB" sz="2000" dirty="0" err="1"/>
              <a:t>voldgift</a:t>
            </a:r>
            <a:r>
              <a:rPr lang="en-GB" sz="2000" dirty="0"/>
              <a:t> </a:t>
            </a:r>
            <a:r>
              <a:rPr lang="en-GB" sz="2000" dirty="0" err="1"/>
              <a:t>eller</a:t>
            </a:r>
            <a:r>
              <a:rPr lang="en-GB" sz="2000" dirty="0"/>
              <a:t> </a:t>
            </a:r>
            <a:r>
              <a:rPr lang="en-GB" sz="2000" dirty="0" err="1"/>
              <a:t>ved</a:t>
            </a:r>
            <a:r>
              <a:rPr lang="en-GB" sz="2000" dirty="0"/>
              <a:t> de </a:t>
            </a:r>
            <a:r>
              <a:rPr lang="en-GB" sz="2000" dirty="0" err="1"/>
              <a:t>almindelige</a:t>
            </a:r>
            <a:r>
              <a:rPr lang="en-GB" sz="2000" dirty="0"/>
              <a:t> </a:t>
            </a:r>
            <a:r>
              <a:rPr lang="en-GB" sz="2000" dirty="0" err="1"/>
              <a:t>domstole</a:t>
            </a:r>
            <a:r>
              <a:rPr lang="en-GB" sz="2000" dirty="0"/>
              <a:t>?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sz="2000" dirty="0" err="1"/>
              <a:t>Vil</a:t>
            </a:r>
            <a:r>
              <a:rPr lang="en-GB" sz="2000" dirty="0"/>
              <a:t> det </a:t>
            </a:r>
            <a:r>
              <a:rPr lang="en-GB" sz="2000" dirty="0" err="1"/>
              <a:t>være</a:t>
            </a:r>
            <a:r>
              <a:rPr lang="en-GB" sz="2000" dirty="0"/>
              <a:t> </a:t>
            </a:r>
            <a:r>
              <a:rPr lang="en-GB" sz="2000" dirty="0" err="1"/>
              <a:t>lovligt</a:t>
            </a:r>
            <a:r>
              <a:rPr lang="en-GB" sz="2000" dirty="0"/>
              <a:t> at </a:t>
            </a:r>
            <a:r>
              <a:rPr lang="en-GB" sz="2000" dirty="0" err="1"/>
              <a:t>benytte</a:t>
            </a:r>
            <a:r>
              <a:rPr lang="en-GB" sz="2000" dirty="0"/>
              <a:t> </a:t>
            </a:r>
            <a:r>
              <a:rPr lang="en-GB" sz="2000" dirty="0" err="1"/>
              <a:t>kollektive</a:t>
            </a:r>
            <a:r>
              <a:rPr lang="en-GB" sz="2000" dirty="0"/>
              <a:t> </a:t>
            </a:r>
            <a:r>
              <a:rPr lang="en-GB" sz="2000" dirty="0" err="1"/>
              <a:t>kampskridt</a:t>
            </a:r>
            <a:r>
              <a:rPr lang="en-GB" sz="2000" dirty="0"/>
              <a:t> </a:t>
            </a:r>
            <a:r>
              <a:rPr lang="en-GB" sz="2000" dirty="0" err="1"/>
              <a:t>til</a:t>
            </a:r>
            <a:r>
              <a:rPr lang="en-GB" sz="2000" dirty="0"/>
              <a:t> </a:t>
            </a:r>
            <a:r>
              <a:rPr lang="en-GB" sz="2000" dirty="0" err="1"/>
              <a:t>støtte</a:t>
            </a:r>
            <a:r>
              <a:rPr lang="en-GB" sz="2000" dirty="0"/>
              <a:t> for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kollektiv</a:t>
            </a:r>
            <a:r>
              <a:rPr lang="en-GB" sz="2000" dirty="0"/>
              <a:t> </a:t>
            </a:r>
            <a:r>
              <a:rPr lang="en-GB" sz="2000" dirty="0" err="1"/>
              <a:t>aftale</a:t>
            </a:r>
            <a:r>
              <a:rPr lang="en-GB" sz="2000" dirty="0"/>
              <a:t> for </a:t>
            </a:r>
            <a:r>
              <a:rPr lang="en-GB" sz="2000" dirty="0" err="1"/>
              <a:t>soloselvstændigt</a:t>
            </a:r>
            <a:r>
              <a:rPr lang="en-GB" sz="2000" dirty="0"/>
              <a:t> </a:t>
            </a:r>
            <a:r>
              <a:rPr lang="en-GB" sz="2000" dirty="0" err="1"/>
              <a:t>arbejde</a:t>
            </a:r>
            <a:r>
              <a:rPr lang="en-GB" sz="2000" dirty="0"/>
              <a:t>, og </a:t>
            </a:r>
            <a:r>
              <a:rPr lang="en-GB" sz="2000" dirty="0" err="1"/>
              <a:t>hvem</a:t>
            </a:r>
            <a:r>
              <a:rPr lang="en-GB" sz="2000" dirty="0"/>
              <a:t> </a:t>
            </a:r>
            <a:r>
              <a:rPr lang="en-GB" sz="2000" dirty="0" err="1"/>
              <a:t>skal</a:t>
            </a:r>
            <a:r>
              <a:rPr lang="en-GB" sz="2000" dirty="0"/>
              <a:t> </a:t>
            </a:r>
            <a:r>
              <a:rPr lang="en-GB" sz="2000" dirty="0" err="1"/>
              <a:t>afgøre</a:t>
            </a:r>
            <a:r>
              <a:rPr lang="en-GB" sz="2000" dirty="0"/>
              <a:t>, om et </a:t>
            </a:r>
            <a:r>
              <a:rPr lang="en-GB" sz="2000" dirty="0" err="1"/>
              <a:t>konkret</a:t>
            </a:r>
            <a:r>
              <a:rPr lang="en-GB" sz="2000" dirty="0"/>
              <a:t> </a:t>
            </a:r>
            <a:r>
              <a:rPr lang="en-GB" sz="2000" dirty="0" err="1"/>
              <a:t>kampskridt</a:t>
            </a:r>
            <a:r>
              <a:rPr lang="en-GB" sz="2000" dirty="0"/>
              <a:t> er </a:t>
            </a:r>
            <a:r>
              <a:rPr lang="en-GB" sz="2000" dirty="0" err="1"/>
              <a:t>lovligt</a:t>
            </a:r>
            <a:r>
              <a:rPr lang="en-GB" sz="2000" dirty="0"/>
              <a:t>? </a:t>
            </a:r>
            <a:endParaRPr lang="en-GB" sz="2000" dirty="0" smtClean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555EA-4469-34AA-756B-A943C706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EA8C2-D86F-4508-2E5F-8657801B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634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326A1-CFE7-6281-0C1E-6747EB05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Kollektive</a:t>
            </a:r>
            <a:r>
              <a:rPr lang="en-GB" dirty="0"/>
              <a:t> </a:t>
            </a:r>
            <a:r>
              <a:rPr lang="en-GB" dirty="0" err="1"/>
              <a:t>aftaler</a:t>
            </a:r>
            <a:r>
              <a:rPr lang="en-GB" dirty="0"/>
              <a:t> om “</a:t>
            </a:r>
            <a:r>
              <a:rPr lang="en-GB" dirty="0" err="1"/>
              <a:t>soloselvstændigt</a:t>
            </a:r>
            <a:r>
              <a:rPr lang="en-GB" dirty="0"/>
              <a:t>” </a:t>
            </a:r>
            <a:r>
              <a:rPr lang="en-GB" dirty="0" err="1"/>
              <a:t>arbejde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A557-3A25-73B7-B574-9D89EA4A55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err="1"/>
              <a:t>Aftalen</a:t>
            </a:r>
            <a:r>
              <a:rPr lang="en-GB" sz="2000" dirty="0"/>
              <a:t> ser det </a:t>
            </a:r>
            <a:r>
              <a:rPr lang="en-GB" sz="2000" dirty="0" err="1"/>
              <a:t>som</a:t>
            </a:r>
            <a:r>
              <a:rPr lang="en-GB" sz="2000" dirty="0"/>
              <a:t> </a:t>
            </a:r>
            <a:r>
              <a:rPr lang="en-GB" sz="2000" dirty="0" err="1"/>
              <a:t>lønmodtagerarbejde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err="1"/>
              <a:t>Aftalen</a:t>
            </a:r>
            <a:r>
              <a:rPr lang="en-GB" sz="2000" dirty="0"/>
              <a:t> er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kollektiv</a:t>
            </a:r>
            <a:r>
              <a:rPr lang="en-GB" sz="2000" dirty="0"/>
              <a:t> </a:t>
            </a:r>
            <a:r>
              <a:rPr lang="en-GB" sz="2000" dirty="0" err="1"/>
              <a:t>overenskomst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arbejdsretlig</a:t>
            </a:r>
            <a:r>
              <a:rPr lang="en-GB" sz="2000" dirty="0"/>
              <a:t> </a:t>
            </a:r>
            <a:r>
              <a:rPr lang="en-GB" sz="2000" dirty="0" err="1"/>
              <a:t>forstand</a:t>
            </a:r>
            <a:endParaRPr lang="en-GB" sz="2000" dirty="0"/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 err="1"/>
              <a:t>Parterne</a:t>
            </a:r>
            <a:r>
              <a:rPr lang="en-GB" sz="2000" dirty="0"/>
              <a:t> </a:t>
            </a:r>
            <a:r>
              <a:rPr lang="en-GB" sz="2000" dirty="0" err="1" smtClean="0"/>
              <a:t>fastlægger</a:t>
            </a:r>
            <a:r>
              <a:rPr lang="en-GB" sz="2000" dirty="0" smtClean="0"/>
              <a:t>, </a:t>
            </a:r>
            <a:r>
              <a:rPr lang="en-GB" sz="2000" dirty="0" err="1" smtClean="0"/>
              <a:t>hvilket</a:t>
            </a:r>
            <a:r>
              <a:rPr lang="en-GB" sz="2000" dirty="0" smtClean="0"/>
              <a:t> </a:t>
            </a:r>
            <a:r>
              <a:rPr lang="en-GB" sz="2000" dirty="0" err="1" smtClean="0"/>
              <a:t>arbejde</a:t>
            </a:r>
            <a:r>
              <a:rPr lang="en-GB" sz="2000" dirty="0" smtClean="0"/>
              <a:t> der </a:t>
            </a:r>
            <a:r>
              <a:rPr lang="en-GB" sz="2000" dirty="0" err="1" smtClean="0"/>
              <a:t>hører</a:t>
            </a:r>
            <a:r>
              <a:rPr lang="en-GB" sz="2000" dirty="0" smtClean="0"/>
              <a:t> under </a:t>
            </a:r>
            <a:r>
              <a:rPr lang="en-GB" sz="2000" dirty="0" err="1" smtClean="0"/>
              <a:t>overenskomsten</a:t>
            </a:r>
            <a:endParaRPr lang="en-GB" sz="2000" dirty="0"/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 err="1"/>
              <a:t>Håndhævelsen</a:t>
            </a:r>
            <a:r>
              <a:rPr lang="en-GB" sz="2000" dirty="0"/>
              <a:t> finder </a:t>
            </a:r>
            <a:r>
              <a:rPr lang="en-GB" sz="2000" dirty="0" err="1"/>
              <a:t>sted</a:t>
            </a:r>
            <a:r>
              <a:rPr lang="en-GB" sz="2000" dirty="0"/>
              <a:t> </a:t>
            </a:r>
            <a:r>
              <a:rPr lang="en-GB" sz="2000" dirty="0" err="1"/>
              <a:t>ved</a:t>
            </a:r>
            <a:r>
              <a:rPr lang="en-GB" sz="2000" dirty="0"/>
              <a:t> </a:t>
            </a:r>
            <a:r>
              <a:rPr lang="en-GB" sz="2000" dirty="0" err="1"/>
              <a:t>Arbejdsretten</a:t>
            </a:r>
            <a:r>
              <a:rPr lang="en-GB" sz="2000" dirty="0"/>
              <a:t> og </a:t>
            </a:r>
            <a:r>
              <a:rPr lang="en-GB" sz="2000" dirty="0" err="1"/>
              <a:t>faglig</a:t>
            </a:r>
            <a:r>
              <a:rPr lang="en-GB" sz="2000" dirty="0"/>
              <a:t> </a:t>
            </a:r>
            <a:r>
              <a:rPr lang="en-GB" sz="2000" dirty="0" err="1"/>
              <a:t>voldgift</a:t>
            </a:r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42A11-67F3-BF8B-2A9A-107407A47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4459" y="1635124"/>
            <a:ext cx="5356948" cy="467518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err="1" smtClean="0"/>
              <a:t>Aftalen</a:t>
            </a:r>
            <a:r>
              <a:rPr lang="en-GB" sz="2000" dirty="0" smtClean="0"/>
              <a:t> </a:t>
            </a:r>
            <a:r>
              <a:rPr lang="en-GB" sz="2000" dirty="0"/>
              <a:t>ser det </a:t>
            </a:r>
            <a:r>
              <a:rPr lang="en-GB" sz="2000" dirty="0" err="1"/>
              <a:t>som</a:t>
            </a:r>
            <a:r>
              <a:rPr lang="en-GB" sz="2000" dirty="0"/>
              <a:t> </a:t>
            </a:r>
            <a:r>
              <a:rPr lang="en-GB" sz="2000" dirty="0" err="1"/>
              <a:t>selvstændigt</a:t>
            </a:r>
            <a:r>
              <a:rPr lang="en-GB" sz="2000" dirty="0"/>
              <a:t> </a:t>
            </a:r>
            <a:r>
              <a:rPr lang="en-GB" sz="2000" dirty="0" err="1"/>
              <a:t>arbejde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err="1"/>
              <a:t>Aftalen</a:t>
            </a:r>
            <a:r>
              <a:rPr lang="en-GB" sz="2000" dirty="0"/>
              <a:t> er </a:t>
            </a:r>
            <a:r>
              <a:rPr lang="en-GB" sz="2000" dirty="0" err="1"/>
              <a:t>formentlig</a:t>
            </a:r>
            <a:r>
              <a:rPr lang="en-GB" sz="2000" dirty="0"/>
              <a:t> </a:t>
            </a:r>
            <a:r>
              <a:rPr lang="en-GB" sz="2000" dirty="0" err="1"/>
              <a:t>ikke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kollektiv</a:t>
            </a:r>
            <a:r>
              <a:rPr lang="en-GB" sz="2000" dirty="0"/>
              <a:t> </a:t>
            </a:r>
            <a:r>
              <a:rPr lang="en-GB" sz="2000" dirty="0" err="1"/>
              <a:t>overenskomst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arbejdsretlig</a:t>
            </a:r>
            <a:r>
              <a:rPr lang="en-GB" sz="2000" dirty="0"/>
              <a:t> </a:t>
            </a:r>
            <a:r>
              <a:rPr lang="en-GB" sz="2000" dirty="0" err="1"/>
              <a:t>forstand</a:t>
            </a:r>
            <a:endParaRPr lang="en-GB" sz="2000" dirty="0"/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 err="1"/>
              <a:t>Håndhævelsen</a:t>
            </a:r>
            <a:r>
              <a:rPr lang="en-GB" sz="2000" dirty="0"/>
              <a:t> </a:t>
            </a:r>
            <a:r>
              <a:rPr lang="en-GB" sz="2000" dirty="0" err="1"/>
              <a:t>skal</a:t>
            </a:r>
            <a:r>
              <a:rPr lang="en-GB" sz="2000" dirty="0"/>
              <a:t> </a:t>
            </a:r>
            <a:r>
              <a:rPr lang="en-GB" sz="2000" dirty="0" err="1"/>
              <a:t>formentlig</a:t>
            </a:r>
            <a:r>
              <a:rPr lang="en-GB" sz="2000" dirty="0"/>
              <a:t> </a:t>
            </a:r>
            <a:r>
              <a:rPr lang="en-GB" sz="2000" dirty="0" err="1"/>
              <a:t>foregå</a:t>
            </a:r>
            <a:r>
              <a:rPr lang="en-GB" sz="2000" dirty="0"/>
              <a:t> </a:t>
            </a:r>
            <a:r>
              <a:rPr lang="en-GB" sz="2000" dirty="0" err="1"/>
              <a:t>ved</a:t>
            </a:r>
            <a:r>
              <a:rPr lang="en-GB" sz="2000" dirty="0"/>
              <a:t> de </a:t>
            </a:r>
            <a:r>
              <a:rPr lang="en-GB" sz="2000" dirty="0" err="1"/>
              <a:t>almindelige</a:t>
            </a:r>
            <a:r>
              <a:rPr lang="en-GB" sz="2000" dirty="0"/>
              <a:t> </a:t>
            </a:r>
            <a:r>
              <a:rPr lang="en-GB" sz="2000" dirty="0" err="1"/>
              <a:t>domstole</a:t>
            </a:r>
            <a:endParaRPr lang="en-GB" sz="2000" dirty="0"/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 err="1"/>
              <a:t>Parterne</a:t>
            </a:r>
            <a:r>
              <a:rPr lang="en-GB" sz="2000" dirty="0"/>
              <a:t>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err="1"/>
              <a:t>aftale</a:t>
            </a:r>
            <a:r>
              <a:rPr lang="en-GB" sz="2000" dirty="0"/>
              <a:t> </a:t>
            </a:r>
            <a:r>
              <a:rPr lang="en-GB" sz="2000" dirty="0" err="1"/>
              <a:t>voldgift</a:t>
            </a:r>
            <a:r>
              <a:rPr lang="en-GB" sz="2000" dirty="0"/>
              <a:t> (og </a:t>
            </a:r>
            <a:r>
              <a:rPr lang="en-GB" sz="2000" dirty="0" err="1"/>
              <a:t>f.eks</a:t>
            </a:r>
            <a:r>
              <a:rPr lang="en-GB" sz="2000" dirty="0"/>
              <a:t>. bod </a:t>
            </a:r>
            <a:r>
              <a:rPr lang="en-GB" sz="2000" dirty="0" err="1"/>
              <a:t>som</a:t>
            </a:r>
            <a:r>
              <a:rPr lang="en-GB" sz="2000" dirty="0"/>
              <a:t> </a:t>
            </a:r>
            <a:r>
              <a:rPr lang="en-GB" sz="2000" dirty="0" err="1"/>
              <a:t>sanktion</a:t>
            </a:r>
            <a:r>
              <a:rPr lang="en-GB" sz="2000" dirty="0"/>
              <a:t>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C8A32-A3F6-3015-1D21-266CEE1B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EAA-BA47-4F55-BB2A-ABDD4DBF5CDE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7B9FA-2B13-BEDA-90DD-D417C06E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867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4D2F-E9E4-1E35-718F-8B42EE00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Hvornår</a:t>
            </a:r>
            <a:r>
              <a:rPr lang="en-GB" sz="2800" dirty="0"/>
              <a:t> er der tale om </a:t>
            </a:r>
            <a:r>
              <a:rPr lang="en-GB" sz="2800" dirty="0" err="1"/>
              <a:t>en</a:t>
            </a:r>
            <a:r>
              <a:rPr lang="en-GB" sz="2800" dirty="0"/>
              <a:t> “</a:t>
            </a:r>
            <a:r>
              <a:rPr lang="en-GB" sz="2800" dirty="0" err="1"/>
              <a:t>kollektiv</a:t>
            </a:r>
            <a:r>
              <a:rPr lang="en-GB" sz="2800" dirty="0"/>
              <a:t> </a:t>
            </a:r>
            <a:r>
              <a:rPr lang="en-GB" sz="2800" dirty="0" err="1"/>
              <a:t>overenskomst</a:t>
            </a:r>
            <a:r>
              <a:rPr lang="en-GB" sz="2800" dirty="0"/>
              <a:t>” </a:t>
            </a:r>
            <a:r>
              <a:rPr lang="en-GB" sz="3200" dirty="0"/>
              <a:t/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DA57D-8762-FC33-6C02-F692059A6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/>
              <a:t>Arbejdsretten</a:t>
            </a:r>
            <a:r>
              <a:rPr lang="en-GB" sz="2000" dirty="0"/>
              <a:t> </a:t>
            </a:r>
            <a:r>
              <a:rPr lang="en-GB" sz="2000" dirty="0" err="1"/>
              <a:t>har</a:t>
            </a:r>
            <a:r>
              <a:rPr lang="en-GB" sz="2000" dirty="0"/>
              <a:t> </a:t>
            </a:r>
            <a:r>
              <a:rPr lang="en-GB" sz="2000" dirty="0" err="1"/>
              <a:t>kompetencen</a:t>
            </a:r>
            <a:r>
              <a:rPr lang="en-GB" sz="2000" dirty="0"/>
              <a:t> </a:t>
            </a:r>
            <a:r>
              <a:rPr lang="en-GB" sz="2000" dirty="0" err="1"/>
              <a:t>til</a:t>
            </a:r>
            <a:r>
              <a:rPr lang="en-GB" sz="2000" dirty="0"/>
              <a:t> at </a:t>
            </a:r>
            <a:r>
              <a:rPr lang="en-GB" sz="2000" dirty="0" err="1"/>
              <a:t>afgøre</a:t>
            </a:r>
            <a:r>
              <a:rPr lang="en-GB" sz="2000" dirty="0"/>
              <a:t>, om der </a:t>
            </a:r>
            <a:r>
              <a:rPr lang="en-GB" sz="2000" dirty="0" err="1"/>
              <a:t>foreligger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“</a:t>
            </a:r>
            <a:r>
              <a:rPr lang="en-GB" sz="2000" dirty="0" err="1"/>
              <a:t>kollektiv</a:t>
            </a:r>
            <a:r>
              <a:rPr lang="en-GB" sz="2000" dirty="0"/>
              <a:t> </a:t>
            </a:r>
            <a:r>
              <a:rPr lang="en-GB" sz="2000" dirty="0" err="1"/>
              <a:t>overenskomst</a:t>
            </a:r>
            <a:r>
              <a:rPr lang="en-GB" sz="2000" dirty="0" smtClean="0"/>
              <a:t>”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arbejdsretslovens</a:t>
            </a:r>
            <a:r>
              <a:rPr lang="en-GB" sz="2000" dirty="0" smtClean="0"/>
              <a:t> </a:t>
            </a:r>
            <a:r>
              <a:rPr lang="en-GB" sz="2000" dirty="0" err="1" smtClean="0"/>
              <a:t>forstand</a:t>
            </a:r>
            <a:endParaRPr lang="en-GB" sz="2000" dirty="0"/>
          </a:p>
          <a:p>
            <a:pPr marL="0" indent="0">
              <a:buNone/>
            </a:pPr>
            <a:endParaRPr lang="en-GB" sz="1000" b="1" dirty="0"/>
          </a:p>
          <a:p>
            <a:r>
              <a:rPr lang="en-GB" sz="2000" dirty="0" err="1"/>
              <a:t>Arbejdsrettens</a:t>
            </a:r>
            <a:r>
              <a:rPr lang="en-GB" sz="2000" dirty="0"/>
              <a:t> </a:t>
            </a:r>
            <a:r>
              <a:rPr lang="en-GB" sz="2000" dirty="0" err="1"/>
              <a:t>praksis</a:t>
            </a:r>
            <a:r>
              <a:rPr lang="en-GB" sz="2000" dirty="0"/>
              <a:t> </a:t>
            </a:r>
            <a:r>
              <a:rPr lang="en-GB" sz="2000" dirty="0" err="1"/>
              <a:t>bygger</a:t>
            </a:r>
            <a:r>
              <a:rPr lang="en-GB" sz="2000" dirty="0"/>
              <a:t> </a:t>
            </a:r>
            <a:r>
              <a:rPr lang="en-GB" sz="2000" dirty="0" err="1"/>
              <a:t>på</a:t>
            </a:r>
            <a:r>
              <a:rPr lang="en-GB" sz="2000" dirty="0"/>
              <a:t> </a:t>
            </a:r>
            <a:r>
              <a:rPr lang="en-GB" sz="2000" dirty="0" err="1"/>
              <a:t>tre</a:t>
            </a:r>
            <a:r>
              <a:rPr lang="en-GB" sz="2000" dirty="0"/>
              <a:t> </a:t>
            </a:r>
            <a:r>
              <a:rPr lang="en-GB" sz="2000" dirty="0" err="1"/>
              <a:t>kriterier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- der </a:t>
            </a:r>
            <a:r>
              <a:rPr lang="en-GB" sz="2000" dirty="0" err="1"/>
              <a:t>skal</a:t>
            </a:r>
            <a:r>
              <a:rPr lang="en-GB" sz="2000" dirty="0"/>
              <a:t> </a:t>
            </a:r>
            <a:r>
              <a:rPr lang="en-GB" sz="2000" dirty="0" err="1"/>
              <a:t>være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kollektivitet</a:t>
            </a:r>
            <a:r>
              <a:rPr lang="en-GB" sz="2000" dirty="0"/>
              <a:t> </a:t>
            </a:r>
            <a:r>
              <a:rPr lang="en-GB" sz="2000" dirty="0" err="1"/>
              <a:t>som</a:t>
            </a:r>
            <a:r>
              <a:rPr lang="en-GB" sz="2000" dirty="0"/>
              <a:t> </a:t>
            </a:r>
            <a:r>
              <a:rPr lang="en-GB" sz="2000" dirty="0" err="1"/>
              <a:t>aftalepart</a:t>
            </a:r>
            <a:r>
              <a:rPr lang="en-GB" sz="2000" dirty="0"/>
              <a:t> </a:t>
            </a:r>
            <a:r>
              <a:rPr lang="en-GB" sz="2000" dirty="0" err="1"/>
              <a:t>på</a:t>
            </a:r>
            <a:r>
              <a:rPr lang="en-GB" sz="2000" dirty="0"/>
              <a:t> </a:t>
            </a:r>
            <a:r>
              <a:rPr lang="en-GB" sz="2000" dirty="0" err="1"/>
              <a:t>lønmodtagerside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- </a:t>
            </a:r>
            <a:r>
              <a:rPr lang="en-GB" sz="2000" dirty="0" err="1"/>
              <a:t>aftalen</a:t>
            </a:r>
            <a:r>
              <a:rPr lang="en-GB" sz="2000" dirty="0"/>
              <a:t> </a:t>
            </a:r>
            <a:r>
              <a:rPr lang="en-GB" sz="2000" dirty="0" err="1"/>
              <a:t>skal</a:t>
            </a:r>
            <a:r>
              <a:rPr lang="en-GB" sz="2000" dirty="0"/>
              <a:t> </a:t>
            </a:r>
            <a:r>
              <a:rPr lang="en-GB" sz="2000" dirty="0" err="1"/>
              <a:t>vedrøre</a:t>
            </a:r>
            <a:r>
              <a:rPr lang="en-GB" sz="2000" dirty="0"/>
              <a:t> </a:t>
            </a:r>
            <a:r>
              <a:rPr lang="en-GB" sz="2000" dirty="0" err="1"/>
              <a:t>løn</a:t>
            </a:r>
            <a:r>
              <a:rPr lang="en-GB" sz="2000" dirty="0"/>
              <a:t>- og </a:t>
            </a:r>
            <a:r>
              <a:rPr lang="en-GB" sz="2000" dirty="0" err="1"/>
              <a:t>arbejdsforhold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- </a:t>
            </a:r>
            <a:r>
              <a:rPr lang="en-GB" sz="2000" dirty="0" err="1"/>
              <a:t>aftalens</a:t>
            </a:r>
            <a:r>
              <a:rPr lang="en-GB" sz="2000" dirty="0"/>
              <a:t> </a:t>
            </a:r>
            <a:r>
              <a:rPr lang="en-GB" sz="2000" dirty="0" err="1"/>
              <a:t>parter</a:t>
            </a:r>
            <a:r>
              <a:rPr lang="en-GB" sz="2000" dirty="0"/>
              <a:t> </a:t>
            </a:r>
            <a:r>
              <a:rPr lang="en-GB" sz="2000" dirty="0" err="1"/>
              <a:t>skal</a:t>
            </a:r>
            <a:r>
              <a:rPr lang="en-GB" sz="2000" dirty="0"/>
              <a:t> </a:t>
            </a:r>
            <a:r>
              <a:rPr lang="en-GB" sz="2000" dirty="0" err="1"/>
              <a:t>være</a:t>
            </a:r>
            <a:r>
              <a:rPr lang="en-GB" sz="2000" dirty="0"/>
              <a:t> </a:t>
            </a:r>
            <a:r>
              <a:rPr lang="en-GB" sz="2000" dirty="0" err="1"/>
              <a:t>uafhængige</a:t>
            </a:r>
            <a:r>
              <a:rPr lang="en-GB" sz="2000" dirty="0"/>
              <a:t> </a:t>
            </a:r>
            <a:r>
              <a:rPr lang="en-GB" sz="2000" dirty="0" err="1"/>
              <a:t>af</a:t>
            </a:r>
            <a:r>
              <a:rPr lang="en-GB" sz="2000" dirty="0"/>
              <a:t> </a:t>
            </a:r>
            <a:r>
              <a:rPr lang="en-GB" sz="2000" dirty="0" err="1"/>
              <a:t>hinanden</a:t>
            </a:r>
            <a:endParaRPr lang="en-GB" sz="2000" dirty="0"/>
          </a:p>
          <a:p>
            <a:pPr marL="0" indent="0">
              <a:buNone/>
            </a:pPr>
            <a:endParaRPr lang="en-GB" sz="1000" dirty="0"/>
          </a:p>
          <a:p>
            <a:r>
              <a:rPr lang="en-GB" sz="2000" dirty="0"/>
              <a:t>Det er </a:t>
            </a:r>
            <a:r>
              <a:rPr lang="en-GB" sz="2000" dirty="0" err="1"/>
              <a:t>formentlig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forudsætning</a:t>
            </a:r>
            <a:r>
              <a:rPr lang="en-GB" sz="2000" dirty="0"/>
              <a:t>, at der er tale om </a:t>
            </a:r>
            <a:r>
              <a:rPr lang="en-GB" sz="2000" dirty="0" err="1"/>
              <a:t>lønmodtagerarbejde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-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kollektiv</a:t>
            </a:r>
            <a:r>
              <a:rPr lang="en-GB" sz="2000" dirty="0"/>
              <a:t> </a:t>
            </a:r>
            <a:r>
              <a:rPr lang="en-GB" sz="2000" dirty="0" err="1"/>
              <a:t>aftale</a:t>
            </a:r>
            <a:r>
              <a:rPr lang="en-GB" sz="2000" dirty="0"/>
              <a:t> for </a:t>
            </a:r>
            <a:r>
              <a:rPr lang="en-GB" sz="2000" dirty="0" err="1"/>
              <a:t>soloselvstændigt</a:t>
            </a:r>
            <a:r>
              <a:rPr lang="en-GB" sz="2000" dirty="0"/>
              <a:t> </a:t>
            </a:r>
            <a:r>
              <a:rPr lang="en-GB" sz="2000" dirty="0" err="1"/>
              <a:t>arbejde</a:t>
            </a:r>
            <a:r>
              <a:rPr lang="en-GB" sz="2000" dirty="0"/>
              <a:t> </a:t>
            </a:r>
            <a:r>
              <a:rPr lang="en-GB" sz="2000" dirty="0" err="1"/>
              <a:t>vil</a:t>
            </a:r>
            <a:r>
              <a:rPr lang="en-GB" sz="2000" dirty="0"/>
              <a:t> </a:t>
            </a:r>
            <a:r>
              <a:rPr lang="en-GB" sz="2000" dirty="0" err="1"/>
              <a:t>derfor</a:t>
            </a:r>
            <a:r>
              <a:rPr lang="en-GB" sz="2000" dirty="0"/>
              <a:t> </a:t>
            </a:r>
            <a:r>
              <a:rPr lang="en-GB" sz="2000" dirty="0" err="1" smtClean="0"/>
              <a:t>næppe</a:t>
            </a:r>
            <a:r>
              <a:rPr lang="en-GB" sz="2000" dirty="0" smtClean="0"/>
              <a:t> </a:t>
            </a:r>
            <a:r>
              <a:rPr lang="en-GB" sz="2000" dirty="0" err="1"/>
              <a:t>opfylde</a:t>
            </a:r>
            <a:r>
              <a:rPr lang="en-GB" sz="2000" dirty="0"/>
              <a:t> </a:t>
            </a:r>
            <a:r>
              <a:rPr lang="en-GB" sz="2000" dirty="0" err="1"/>
              <a:t>kriterierne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137F9-C5E6-E738-1539-AB85B347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4C8F8-872C-C021-D45A-51C558F9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556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D811-CFAD-ACBA-4F78-74E652FF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Kollektive</a:t>
            </a:r>
            <a:r>
              <a:rPr lang="en-GB" dirty="0"/>
              <a:t> </a:t>
            </a:r>
            <a:r>
              <a:rPr lang="en-GB" dirty="0" err="1"/>
              <a:t>kampskridt</a:t>
            </a:r>
            <a:r>
              <a:rPr lang="en-GB" dirty="0"/>
              <a:t> for </a:t>
            </a:r>
            <a:r>
              <a:rPr lang="en-GB" dirty="0" err="1"/>
              <a:t>soloselvstændige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C8D4-097D-96DF-433A-CF4544E43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err="1" smtClean="0"/>
              <a:t>Arbejdsretten</a:t>
            </a:r>
            <a:r>
              <a:rPr lang="en-GB" sz="1800" dirty="0" smtClean="0"/>
              <a:t> </a:t>
            </a:r>
            <a:r>
              <a:rPr lang="en-GB" sz="1800" dirty="0" err="1" smtClean="0"/>
              <a:t>har</a:t>
            </a:r>
            <a:r>
              <a:rPr lang="en-GB" sz="1800" dirty="0" smtClean="0"/>
              <a:t> </a:t>
            </a:r>
            <a:r>
              <a:rPr lang="en-GB" sz="1800" dirty="0" err="1" smtClean="0"/>
              <a:t>kompetencen</a:t>
            </a:r>
            <a:r>
              <a:rPr lang="en-GB" sz="1800" dirty="0" smtClean="0"/>
              <a:t> </a:t>
            </a:r>
            <a:r>
              <a:rPr lang="en-GB" sz="1800" dirty="0" err="1" smtClean="0"/>
              <a:t>til</a:t>
            </a:r>
            <a:r>
              <a:rPr lang="en-GB" sz="1800" dirty="0" smtClean="0"/>
              <a:t> at </a:t>
            </a:r>
            <a:r>
              <a:rPr lang="en-GB" sz="1800" dirty="0" err="1" smtClean="0"/>
              <a:t>afgøre</a:t>
            </a:r>
            <a:r>
              <a:rPr lang="en-GB" sz="1800" dirty="0" smtClean="0"/>
              <a:t> “</a:t>
            </a:r>
            <a:r>
              <a:rPr lang="en-GB" sz="1800" dirty="0" err="1" smtClean="0"/>
              <a:t>lovligheden</a:t>
            </a:r>
            <a:r>
              <a:rPr lang="en-GB" sz="1800" dirty="0" smtClean="0"/>
              <a:t> </a:t>
            </a:r>
            <a:r>
              <a:rPr lang="en-GB" sz="1800" dirty="0" err="1"/>
              <a:t>af</a:t>
            </a:r>
            <a:r>
              <a:rPr lang="en-GB" sz="1800" dirty="0"/>
              <a:t> </a:t>
            </a:r>
            <a:r>
              <a:rPr lang="en-GB" sz="1800" dirty="0" err="1" smtClean="0"/>
              <a:t>anvendelse</a:t>
            </a:r>
            <a:r>
              <a:rPr lang="en-GB" sz="1800" dirty="0" smtClean="0"/>
              <a:t> </a:t>
            </a:r>
            <a:r>
              <a:rPr lang="en-GB" sz="1800" dirty="0" err="1" smtClean="0"/>
              <a:t>af</a:t>
            </a:r>
            <a:r>
              <a:rPr lang="en-GB" sz="1800" dirty="0" smtClean="0"/>
              <a:t> </a:t>
            </a:r>
            <a:r>
              <a:rPr lang="en-GB" sz="1800" dirty="0" err="1" smtClean="0"/>
              <a:t>kollektive</a:t>
            </a:r>
            <a:r>
              <a:rPr lang="en-GB" sz="1800" dirty="0" smtClean="0"/>
              <a:t> </a:t>
            </a:r>
            <a:r>
              <a:rPr lang="en-GB" sz="1800" dirty="0" err="1" smtClean="0"/>
              <a:t>kampskridt</a:t>
            </a:r>
            <a:r>
              <a:rPr lang="en-GB" sz="1800" dirty="0" smtClean="0"/>
              <a:t> </a:t>
            </a:r>
            <a:r>
              <a:rPr lang="en-GB" sz="1800" dirty="0" err="1" smtClean="0"/>
              <a:t>til</a:t>
            </a:r>
            <a:r>
              <a:rPr lang="en-GB" sz="1800" dirty="0" smtClean="0"/>
              <a:t> </a:t>
            </a:r>
            <a:r>
              <a:rPr lang="en-GB" sz="1800" dirty="0" err="1" smtClean="0"/>
              <a:t>støtte</a:t>
            </a:r>
            <a:r>
              <a:rPr lang="en-GB" sz="1800" dirty="0" smtClean="0"/>
              <a:t> for </a:t>
            </a:r>
            <a:r>
              <a:rPr lang="en-GB" sz="1800" dirty="0" err="1" smtClean="0"/>
              <a:t>en</a:t>
            </a:r>
            <a:r>
              <a:rPr lang="en-GB" sz="1800" dirty="0" smtClean="0"/>
              <a:t> </a:t>
            </a:r>
            <a:r>
              <a:rPr lang="en-GB" sz="1800" dirty="0" err="1" smtClean="0"/>
              <a:t>kollektiv</a:t>
            </a:r>
            <a:r>
              <a:rPr lang="en-GB" sz="1800" dirty="0" smtClean="0"/>
              <a:t> </a:t>
            </a:r>
            <a:r>
              <a:rPr lang="en-GB" sz="1800" dirty="0" err="1" smtClean="0"/>
              <a:t>overenskomst</a:t>
            </a:r>
            <a:r>
              <a:rPr lang="en-GB" sz="1800" dirty="0" smtClean="0"/>
              <a:t>”</a:t>
            </a:r>
            <a:endParaRPr lang="en-GB" sz="1800" dirty="0"/>
          </a:p>
          <a:p>
            <a:pPr marL="0" indent="0">
              <a:buNone/>
            </a:pPr>
            <a:endParaRPr lang="en-GB" sz="1000" dirty="0"/>
          </a:p>
          <a:p>
            <a:r>
              <a:rPr lang="en-GB" sz="1800" dirty="0" err="1"/>
              <a:t>Konflikter</a:t>
            </a:r>
            <a:r>
              <a:rPr lang="en-GB" sz="1800" dirty="0"/>
              <a:t> </a:t>
            </a:r>
            <a:r>
              <a:rPr lang="en-GB" sz="1800" dirty="0" err="1"/>
              <a:t>udelukkende</a:t>
            </a:r>
            <a:r>
              <a:rPr lang="en-GB" sz="1800" dirty="0"/>
              <a:t> med </a:t>
            </a:r>
            <a:r>
              <a:rPr lang="en-GB" sz="1800" dirty="0" err="1"/>
              <a:t>lønmodtagere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   - </a:t>
            </a:r>
            <a:r>
              <a:rPr lang="en-GB" sz="1800" dirty="0" err="1"/>
              <a:t>Arbejdsretten</a:t>
            </a:r>
            <a:r>
              <a:rPr lang="en-GB" sz="1800" dirty="0"/>
              <a:t> </a:t>
            </a:r>
            <a:r>
              <a:rPr lang="en-GB" sz="1800" dirty="0" err="1"/>
              <a:t>afgør</a:t>
            </a:r>
            <a:r>
              <a:rPr lang="en-GB" sz="1800" dirty="0"/>
              <a:t> </a:t>
            </a:r>
            <a:r>
              <a:rPr lang="en-GB" sz="1800" dirty="0" err="1"/>
              <a:t>lovligheden</a:t>
            </a:r>
            <a:r>
              <a:rPr lang="en-GB" sz="1800" dirty="0"/>
              <a:t> </a:t>
            </a:r>
            <a:r>
              <a:rPr lang="en-GB" sz="1800" dirty="0" err="1"/>
              <a:t>af</a:t>
            </a:r>
            <a:r>
              <a:rPr lang="en-GB" sz="1800" dirty="0"/>
              <a:t> alle former for </a:t>
            </a:r>
            <a:r>
              <a:rPr lang="en-GB" sz="1800" dirty="0" err="1"/>
              <a:t>kampskridt</a:t>
            </a:r>
            <a:endParaRPr lang="en-GB" sz="1800" dirty="0"/>
          </a:p>
          <a:p>
            <a:pPr marL="0" indent="0">
              <a:buNone/>
            </a:pPr>
            <a:endParaRPr lang="en-GB" sz="1000" dirty="0"/>
          </a:p>
          <a:p>
            <a:r>
              <a:rPr lang="en-GB" sz="1800" dirty="0" err="1"/>
              <a:t>Konflikter</a:t>
            </a:r>
            <a:r>
              <a:rPr lang="en-GB" sz="1800" dirty="0"/>
              <a:t> med (</a:t>
            </a:r>
            <a:r>
              <a:rPr lang="en-GB" sz="1800" dirty="0" err="1"/>
              <a:t>måske</a:t>
            </a:r>
            <a:r>
              <a:rPr lang="en-GB" sz="1800" dirty="0"/>
              <a:t>) </a:t>
            </a:r>
            <a:r>
              <a:rPr lang="en-GB" sz="1800" dirty="0" err="1"/>
              <a:t>både</a:t>
            </a:r>
            <a:r>
              <a:rPr lang="en-GB" sz="1800" dirty="0"/>
              <a:t> </a:t>
            </a:r>
            <a:r>
              <a:rPr lang="en-GB" sz="1800" dirty="0" err="1"/>
              <a:t>lønmodtagere</a:t>
            </a:r>
            <a:r>
              <a:rPr lang="en-GB" sz="1800" dirty="0"/>
              <a:t> og </a:t>
            </a:r>
            <a:r>
              <a:rPr lang="en-GB" sz="1800" dirty="0" err="1" smtClean="0"/>
              <a:t>soloselvstændige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    - </a:t>
            </a:r>
            <a:r>
              <a:rPr lang="en-GB" sz="1800" dirty="0" err="1"/>
              <a:t>Arbejdsretten</a:t>
            </a:r>
            <a:r>
              <a:rPr lang="en-GB" sz="1800" dirty="0"/>
              <a:t> </a:t>
            </a:r>
            <a:r>
              <a:rPr lang="en-GB" sz="1800" dirty="0" err="1"/>
              <a:t>kan</a:t>
            </a:r>
            <a:r>
              <a:rPr lang="en-GB" sz="1800" dirty="0"/>
              <a:t> </a:t>
            </a:r>
            <a:r>
              <a:rPr lang="en-GB" sz="1800" dirty="0" err="1"/>
              <a:t>afgøre</a:t>
            </a:r>
            <a:r>
              <a:rPr lang="en-GB" sz="1800" dirty="0"/>
              <a:t>, om der er tale om </a:t>
            </a:r>
            <a:r>
              <a:rPr lang="en-GB" sz="1800" dirty="0" err="1"/>
              <a:t>lønmodtagere</a:t>
            </a:r>
            <a:r>
              <a:rPr lang="en-GB" sz="1800" dirty="0"/>
              <a:t> </a:t>
            </a:r>
            <a:r>
              <a:rPr lang="en-GB" sz="1800" dirty="0" err="1"/>
              <a:t>eller</a:t>
            </a:r>
            <a:r>
              <a:rPr lang="en-GB" sz="1800" dirty="0"/>
              <a:t> </a:t>
            </a:r>
            <a:r>
              <a:rPr lang="en-GB" sz="1800" dirty="0" err="1"/>
              <a:t>selvstændige</a:t>
            </a:r>
            <a:r>
              <a:rPr lang="en-GB" sz="1800" dirty="0"/>
              <a:t>, og </a:t>
            </a:r>
          </a:p>
          <a:p>
            <a:pPr marL="0" indent="0">
              <a:buNone/>
            </a:pPr>
            <a:r>
              <a:rPr lang="en-GB" sz="1800" dirty="0"/>
              <a:t>     om det </a:t>
            </a:r>
            <a:r>
              <a:rPr lang="en-GB" sz="1800" dirty="0" err="1"/>
              <a:t>i</a:t>
            </a:r>
            <a:r>
              <a:rPr lang="en-GB" sz="1800" dirty="0"/>
              <a:t> sig </a:t>
            </a:r>
            <a:r>
              <a:rPr lang="en-GB" sz="1800" dirty="0" err="1"/>
              <a:t>selv</a:t>
            </a:r>
            <a:r>
              <a:rPr lang="en-GB" sz="1800" dirty="0"/>
              <a:t> </a:t>
            </a:r>
            <a:r>
              <a:rPr lang="en-GB" sz="1800" dirty="0" err="1"/>
              <a:t>gør</a:t>
            </a:r>
            <a:r>
              <a:rPr lang="en-GB" sz="1800" dirty="0"/>
              <a:t> </a:t>
            </a:r>
            <a:r>
              <a:rPr lang="en-GB" sz="1800" dirty="0" err="1"/>
              <a:t>konflikten</a:t>
            </a:r>
            <a:r>
              <a:rPr lang="en-GB" sz="1800" dirty="0"/>
              <a:t> </a:t>
            </a:r>
            <a:r>
              <a:rPr lang="en-GB" sz="1800" dirty="0" err="1"/>
              <a:t>ulovlig</a:t>
            </a:r>
            <a:r>
              <a:rPr lang="en-GB" sz="1800" dirty="0"/>
              <a:t>, </a:t>
            </a:r>
            <a:r>
              <a:rPr lang="en-GB" sz="1800" dirty="0" err="1" smtClean="0"/>
              <a:t>hvis</a:t>
            </a:r>
            <a:r>
              <a:rPr lang="en-GB" sz="1800" dirty="0" smtClean="0"/>
              <a:t> </a:t>
            </a:r>
            <a:r>
              <a:rPr lang="en-GB" sz="1800" dirty="0"/>
              <a:t>den </a:t>
            </a:r>
            <a:r>
              <a:rPr lang="en-GB" sz="1800" dirty="0" err="1"/>
              <a:t>involverer</a:t>
            </a:r>
            <a:r>
              <a:rPr lang="en-GB" sz="1800" dirty="0"/>
              <a:t> </a:t>
            </a:r>
            <a:r>
              <a:rPr lang="en-GB" sz="1800" dirty="0" err="1"/>
              <a:t>selvstændige</a:t>
            </a:r>
            <a:endParaRPr lang="en-GB" sz="1800" dirty="0"/>
          </a:p>
          <a:p>
            <a:pPr marL="0" indent="0">
              <a:buNone/>
            </a:pPr>
            <a:endParaRPr lang="en-GB" sz="1000" dirty="0"/>
          </a:p>
          <a:p>
            <a:r>
              <a:rPr lang="en-GB" sz="1800" dirty="0" err="1"/>
              <a:t>Konflikter</a:t>
            </a:r>
            <a:r>
              <a:rPr lang="en-GB" sz="1800" dirty="0"/>
              <a:t> </a:t>
            </a:r>
            <a:r>
              <a:rPr lang="en-GB" sz="1800" dirty="0" err="1"/>
              <a:t>udelukkende</a:t>
            </a:r>
            <a:r>
              <a:rPr lang="en-GB" sz="1800" dirty="0"/>
              <a:t> med </a:t>
            </a:r>
            <a:r>
              <a:rPr lang="en-GB" sz="1800" dirty="0" err="1" smtClean="0"/>
              <a:t>soloselvstændige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    - </a:t>
            </a:r>
            <a:r>
              <a:rPr lang="en-GB" sz="1800" dirty="0" err="1"/>
              <a:t>Formentlig</a:t>
            </a:r>
            <a:r>
              <a:rPr lang="en-GB" sz="1800" dirty="0"/>
              <a:t> de </a:t>
            </a:r>
            <a:r>
              <a:rPr lang="en-GB" sz="1800" dirty="0" err="1"/>
              <a:t>almindelige</a:t>
            </a:r>
            <a:r>
              <a:rPr lang="en-GB" sz="1800" dirty="0"/>
              <a:t> </a:t>
            </a:r>
            <a:r>
              <a:rPr lang="en-GB" sz="1800" dirty="0" err="1"/>
              <a:t>domstole</a:t>
            </a:r>
            <a:r>
              <a:rPr lang="en-GB" sz="1800" dirty="0"/>
              <a:t> (</a:t>
            </a:r>
            <a:r>
              <a:rPr lang="en-GB" sz="1800" dirty="0" err="1"/>
              <a:t>parterne</a:t>
            </a:r>
            <a:r>
              <a:rPr lang="en-GB" sz="1800" dirty="0"/>
              <a:t> </a:t>
            </a:r>
            <a:r>
              <a:rPr lang="en-GB" sz="1800" dirty="0" err="1"/>
              <a:t>kan</a:t>
            </a:r>
            <a:r>
              <a:rPr lang="en-GB" sz="1800" dirty="0"/>
              <a:t> </a:t>
            </a:r>
            <a:r>
              <a:rPr lang="en-GB" sz="1800" dirty="0" err="1"/>
              <a:t>aftale</a:t>
            </a:r>
            <a:r>
              <a:rPr lang="en-GB" sz="1800" dirty="0"/>
              <a:t> </a:t>
            </a:r>
            <a:r>
              <a:rPr lang="en-GB" sz="1800" dirty="0" err="1"/>
              <a:t>voldgift</a:t>
            </a:r>
            <a:r>
              <a:rPr lang="en-GB" sz="1800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48E0E-ECAB-DAE1-40B9-7F9E0CF8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20-11-2023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EE461-B8AF-CACA-812B-19C96FDF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6373144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_DK_lille.potx" id="{BE9C15E7-90F8-4CF2-8B96-2848F515C8F5}" vid="{DD010ABE-EF93-4421-BF04-578FEEDB9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a2630e2-1ac5-455e-8217-0156b1936a76}" enabled="1" method="Standard" siteId="{a3927f91-cda1-4696-af89-8c9f1ceffa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801</Words>
  <Application>Microsoft Office PowerPoint</Application>
  <PresentationFormat>Widescreen</PresentationFormat>
  <Paragraphs>140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Microsoft New Tai Lue</vt:lpstr>
      <vt:lpstr>Times New Roman</vt:lpstr>
      <vt:lpstr>Wingdings</vt:lpstr>
      <vt:lpstr>Brugerdefineret design</vt:lpstr>
      <vt:lpstr>PowerPoint Presentation</vt:lpstr>
      <vt:lpstr>:</vt:lpstr>
      <vt:lpstr>Soloselvstændige og kollektive aftaler </vt:lpstr>
      <vt:lpstr>Kommissionens retningslinjer</vt:lpstr>
      <vt:lpstr>Soloselvstændige og dansk (arbejds)ret</vt:lpstr>
      <vt:lpstr>Rapportens to hovedspørgsmål</vt:lpstr>
      <vt:lpstr>Kollektive aftaler om “soloselvstændigt” arbejde</vt:lpstr>
      <vt:lpstr>Hvornår er der tale om en “kollektiv overenskomst”  </vt:lpstr>
      <vt:lpstr>Kollektive kampskridt for soloselvstændige 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2020-09-11T09:51:31Z</dcterms:created>
  <dcterms:modified xsi:type="dcterms:W3CDTF">2023-11-20T11:26:15Z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SD_DocumentLanguage">
    <vt:lpwstr>da-DK</vt:lpwstr>
  </property>
  <property fmtid="{D5CDD505-2E9C-101B-9397-08002B2CF9AE}" pid="4" name="MSIP_Label_6a2630e2-1ac5-455e-8217-0156b1936a76_Enabled">
    <vt:lpwstr>true</vt:lpwstr>
  </property>
  <property fmtid="{D5CDD505-2E9C-101B-9397-08002B2CF9AE}" pid="5" name="MSIP_Label_6a2630e2-1ac5-455e-8217-0156b1936a76_SetDate">
    <vt:lpwstr>2023-08-23T08:27:53Z</vt:lpwstr>
  </property>
  <property fmtid="{D5CDD505-2E9C-101B-9397-08002B2CF9AE}" pid="6" name="MSIP_Label_6a2630e2-1ac5-455e-8217-0156b1936a76_Method">
    <vt:lpwstr>Standard</vt:lpwstr>
  </property>
  <property fmtid="{D5CDD505-2E9C-101B-9397-08002B2CF9AE}" pid="7" name="MSIP_Label_6a2630e2-1ac5-455e-8217-0156b1936a76_Name">
    <vt:lpwstr>Notclass</vt:lpwstr>
  </property>
  <property fmtid="{D5CDD505-2E9C-101B-9397-08002B2CF9AE}" pid="8" name="MSIP_Label_6a2630e2-1ac5-455e-8217-0156b1936a76_SiteId">
    <vt:lpwstr>a3927f91-cda1-4696-af89-8c9f1ceffa91</vt:lpwstr>
  </property>
  <property fmtid="{D5CDD505-2E9C-101B-9397-08002B2CF9AE}" pid="9" name="MSIP_Label_6a2630e2-1ac5-455e-8217-0156b1936a76_ActionId">
    <vt:lpwstr>2341820a-bea6-401e-a23e-ec99e613ba4b</vt:lpwstr>
  </property>
  <property fmtid="{D5CDD505-2E9C-101B-9397-08002B2CF9AE}" pid="10" name="MSIP_Label_6a2630e2-1ac5-455e-8217-0156b1936a76_ContentBits">
    <vt:lpwstr>0</vt:lpwstr>
  </property>
</Properties>
</file>